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1" r:id="rId3"/>
    <p:sldId id="268" r:id="rId4"/>
    <p:sldId id="267" r:id="rId5"/>
    <p:sldId id="294" r:id="rId6"/>
    <p:sldId id="279" r:id="rId7"/>
    <p:sldId id="292" r:id="rId8"/>
    <p:sldId id="282" r:id="rId9"/>
    <p:sldId id="283" r:id="rId10"/>
    <p:sldId id="303" r:id="rId11"/>
    <p:sldId id="281" r:id="rId12"/>
    <p:sldId id="295" r:id="rId13"/>
    <p:sldId id="288" r:id="rId14"/>
    <p:sldId id="296" r:id="rId15"/>
    <p:sldId id="301" r:id="rId16"/>
    <p:sldId id="257" r:id="rId17"/>
    <p:sldId id="307" r:id="rId18"/>
    <p:sldId id="264" r:id="rId19"/>
    <p:sldId id="308" r:id="rId20"/>
    <p:sldId id="310" r:id="rId21"/>
    <p:sldId id="309" r:id="rId22"/>
    <p:sldId id="258" r:id="rId23"/>
    <p:sldId id="276" r:id="rId24"/>
    <p:sldId id="277" r:id="rId25"/>
    <p:sldId id="278" r:id="rId26"/>
    <p:sldId id="311" r:id="rId27"/>
    <p:sldId id="312" r:id="rId28"/>
    <p:sldId id="297" r:id="rId29"/>
    <p:sldId id="290" r:id="rId30"/>
    <p:sldId id="293" r:id="rId31"/>
    <p:sldId id="302" r:id="rId32"/>
    <p:sldId id="300" r:id="rId33"/>
    <p:sldId id="274" r:id="rId34"/>
    <p:sldId id="299" r:id="rId35"/>
    <p:sldId id="305" r:id="rId36"/>
    <p:sldId id="291" r:id="rId37"/>
    <p:sldId id="314" r:id="rId38"/>
    <p:sldId id="280" r:id="rId39"/>
    <p:sldId id="285" r:id="rId40"/>
    <p:sldId id="287" r:id="rId41"/>
    <p:sldId id="316" r:id="rId42"/>
    <p:sldId id="313" r:id="rId43"/>
    <p:sldId id="318" r:id="rId44"/>
    <p:sldId id="317" r:id="rId45"/>
    <p:sldId id="315" r:id="rId46"/>
    <p:sldId id="26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000"/>
    <a:srgbClr val="E4680A"/>
    <a:srgbClr val="C40800"/>
    <a:srgbClr val="E15F07"/>
    <a:srgbClr val="506226"/>
    <a:srgbClr val="4F6228"/>
    <a:srgbClr val="B4B500"/>
    <a:srgbClr val="03B400"/>
    <a:srgbClr val="3366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18"/>
    <p:restoredTop sz="90791" autoAdjust="0"/>
  </p:normalViewPr>
  <p:slideViewPr>
    <p:cSldViewPr>
      <p:cViewPr varScale="1">
        <p:scale>
          <a:sx n="97" d="100"/>
          <a:sy n="97" d="100"/>
        </p:scale>
        <p:origin x="200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odeplus/Library/Containers/com.apple.mail/Data/Library/Mail%20Downloads/F358099A-EA3D-4DE0-9870-245835A4C021/SUM149%20Data_SBEd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en-US"/>
              <a:t>Tumor Emboli Area Growth 7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3.0762578660796465E-2"/>
                  <c:y val="8.07141999157252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EAF-7849-8B2F-3BCDDBB03203}"/>
                </c:ext>
              </c:extLst>
            </c:dLbl>
            <c:dLbl>
              <c:idx val="1"/>
              <c:layout>
                <c:manualLayout>
                  <c:x val="-0.11509397470585656"/>
                  <c:y val="-8.12264945874419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AF-7849-8B2F-3BCDDBB03203}"/>
                </c:ext>
              </c:extLst>
            </c:dLbl>
            <c:dLbl>
              <c:idx val="2"/>
              <c:layout>
                <c:manualLayout>
                  <c:x val="-0.11964583614208543"/>
                  <c:y val="-0.123530860802339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AF-7849-8B2F-3BCDDBB03203}"/>
                </c:ext>
              </c:extLst>
            </c:dLbl>
            <c:dLbl>
              <c:idx val="3"/>
              <c:layout>
                <c:manualLayout>
                  <c:x val="-1.7975831722678869E-2"/>
                  <c:y val="0.1393661204037570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AF-7849-8B2F-3BCDDBB03203}"/>
                </c:ext>
              </c:extLst>
            </c:dLbl>
            <c:dLbl>
              <c:idx val="4"/>
              <c:layout>
                <c:manualLayout>
                  <c:x val="-5.9568106257890663E-2"/>
                  <c:y val="-9.01177396745622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AF-7849-8B2F-3BCDDBB03203}"/>
                </c:ext>
              </c:extLst>
            </c:dLbl>
            <c:dLbl>
              <c:idx val="5"/>
              <c:layout>
                <c:manualLayout>
                  <c:x val="-6.187878817651362E-2"/>
                  <c:y val="9.37433813385189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AF-7849-8B2F-3BCDDBB03203}"/>
                </c:ext>
              </c:extLst>
            </c:dLbl>
            <c:dLbl>
              <c:idx val="6"/>
              <c:layout>
                <c:manualLayout>
                  <c:x val="-3.7470527434071421E-2"/>
                  <c:y val="-9.77792578236244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EAF-7849-8B2F-3BCDDBB032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Sheet1!$C$14:$I$14</c:f>
              <c:numCache>
                <c:formatCode>#,##0.00</c:formatCode>
                <c:ptCount val="7"/>
                <c:pt idx="0">
                  <c:v>11335.86</c:v>
                </c:pt>
                <c:pt idx="1">
                  <c:v>40016.449999999997</c:v>
                </c:pt>
                <c:pt idx="2">
                  <c:v>52714.25</c:v>
                </c:pt>
                <c:pt idx="3">
                  <c:v>42212.63</c:v>
                </c:pt>
                <c:pt idx="4">
                  <c:v>55460.46</c:v>
                </c:pt>
                <c:pt idx="5">
                  <c:v>25381.266666666699</c:v>
                </c:pt>
                <c:pt idx="6">
                  <c:v>24109.5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EAF-7849-8B2F-3BCDDBB0320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94871839"/>
        <c:axId val="894922623"/>
      </c:lineChart>
      <c:catAx>
        <c:axId val="8948718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Days Post-Seeding</a:t>
                </a:r>
              </a:p>
            </c:rich>
          </c:tx>
          <c:layout>
            <c:manualLayout>
              <c:xMode val="edge"/>
              <c:yMode val="edge"/>
              <c:x val="0.44093488765060501"/>
              <c:y val="0.918050048938687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en-US"/>
          </a:p>
        </c:txPr>
        <c:crossAx val="894922623"/>
        <c:crosses val="autoZero"/>
        <c:auto val="1"/>
        <c:lblAlgn val="ctr"/>
        <c:lblOffset val="100"/>
        <c:noMultiLvlLbl val="0"/>
      </c:catAx>
      <c:valAx>
        <c:axId val="894922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Area PPI Square</a:t>
                </a:r>
              </a:p>
            </c:rich>
          </c:tx>
          <c:layout>
            <c:manualLayout>
              <c:xMode val="edge"/>
              <c:yMode val="edge"/>
              <c:x val="2.0796137267605895E-2"/>
              <c:y val="0.349235281888996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en-US"/>
          </a:p>
        </c:txPr>
        <c:crossAx val="89487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/>
              </a:rPr>
              <a:t>Simulation Tumor Emboli Area Growth 7 Days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57777777777779"/>
          <c:y val="0.18314391016139556"/>
          <c:w val="0.83464444444444441"/>
          <c:h val="0.70140363972330633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6.2566754155730556E-2"/>
                  <c:y val="-6.22291256807843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DB1-364B-A32C-94E153932B42}"/>
                </c:ext>
              </c:extLst>
            </c:dLbl>
            <c:dLbl>
              <c:idx val="1"/>
              <c:layout>
                <c:manualLayout>
                  <c:x val="-5.9722309711286087E-2"/>
                  <c:y val="-7.26006466275815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B1-364B-A32C-94E153932B42}"/>
                </c:ext>
              </c:extLst>
            </c:dLbl>
            <c:dLbl>
              <c:idx val="2"/>
              <c:layout>
                <c:manualLayout>
                  <c:x val="2.1877690288713912E-2"/>
                  <c:y val="-3.457173648932454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DB1-364B-A32C-94E153932B42}"/>
                </c:ext>
              </c:extLst>
            </c:dLbl>
            <c:dLbl>
              <c:idx val="3"/>
              <c:layout>
                <c:manualLayout>
                  <c:x val="-0.10480736936715689"/>
                  <c:y val="-5.18576047339868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B1-364B-A32C-94E153932B42}"/>
                </c:ext>
              </c:extLst>
            </c:dLbl>
            <c:dLbl>
              <c:idx val="4"/>
              <c:layout>
                <c:manualLayout>
                  <c:x val="-5.505371828521443E-2"/>
                  <c:y val="6.91434729786490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B1-364B-A32C-94E153932B42}"/>
                </c:ext>
              </c:extLst>
            </c:dLbl>
            <c:dLbl>
              <c:idx val="5"/>
              <c:layout>
                <c:manualLayout>
                  <c:x val="-6.6829418632707888E-2"/>
                  <c:y val="6.56862993297166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B1-364B-A32C-94E153932B42}"/>
                </c:ext>
              </c:extLst>
            </c:dLbl>
            <c:dLbl>
              <c:idx val="6"/>
              <c:layout>
                <c:manualLayout>
                  <c:x val="-2.8982297452954161E-2"/>
                  <c:y val="-6.91434729786491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B1-364B-A32C-94E153932B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Sheet1!$B$20:$H$20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Sheet1!$B$21:$H$21</c:f>
              <c:numCache>
                <c:formatCode>General</c:formatCode>
                <c:ptCount val="7"/>
                <c:pt idx="0">
                  <c:v>2655.8429599999999</c:v>
                </c:pt>
                <c:pt idx="1">
                  <c:v>5788.4853999999996</c:v>
                </c:pt>
                <c:pt idx="2">
                  <c:v>17127.298699999999</c:v>
                </c:pt>
                <c:pt idx="3">
                  <c:v>106085.91899999999</c:v>
                </c:pt>
                <c:pt idx="4">
                  <c:v>129494.12</c:v>
                </c:pt>
                <c:pt idx="5">
                  <c:v>161330.185</c:v>
                </c:pt>
                <c:pt idx="6">
                  <c:v>204820.356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DB1-364B-A32C-94E153932B4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38091839"/>
        <c:axId val="1467392671"/>
      </c:lineChart>
      <c:catAx>
        <c:axId val="14380918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392671"/>
        <c:crosses val="autoZero"/>
        <c:auto val="1"/>
        <c:lblAlgn val="ctr"/>
        <c:lblOffset val="100"/>
        <c:noMultiLvlLbl val="0"/>
      </c:catAx>
      <c:valAx>
        <c:axId val="1467392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>
                    <a:effectLst/>
                  </a:rPr>
                  <a:t>Area PPI Square</a:t>
                </a:r>
                <a:endParaRPr lang="en-US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9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bg1">
          <a:lumMod val="6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8F2E7-C8BB-4C1C-94D4-CB666C4590F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75E9D-DAA1-49C1-892A-BCFABD7D0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22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75E9D-DAA1-49C1-892A-BCFABD7D07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9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75E9D-DAA1-49C1-892A-BCFABD7D07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7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6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3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6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7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4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1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5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1D995-9948-44AF-A5CD-662FAD38A022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4DE85-4F89-4E1E-BB97-F3E5103DE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0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9.jpeg"/><Relationship Id="rId7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9.jpeg"/><Relationship Id="rId7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19.jpeg"/><Relationship Id="rId7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10" Type="http://schemas.openxmlformats.org/officeDocument/2006/relationships/image" Target="../media/image54.jpeg"/><Relationship Id="rId4" Type="http://schemas.openxmlformats.org/officeDocument/2006/relationships/image" Target="../media/image49.jpeg"/><Relationship Id="rId9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19.jpeg"/><Relationship Id="rId7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tiff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19.jpeg"/><Relationship Id="rId7" Type="http://schemas.openxmlformats.org/officeDocument/2006/relationships/image" Target="../media/image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19.jpeg"/><Relationship Id="rId7" Type="http://schemas.openxmlformats.org/officeDocument/2006/relationships/image" Target="../media/image7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10" Type="http://schemas.openxmlformats.org/officeDocument/2006/relationships/image" Target="../media/image67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19.jpeg"/><Relationship Id="rId7" Type="http://schemas.openxmlformats.org/officeDocument/2006/relationships/image" Target="../media/image7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19.jpeg"/><Relationship Id="rId7" Type="http://schemas.openxmlformats.org/officeDocument/2006/relationships/image" Target="../media/image8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Relationship Id="rId9" Type="http://schemas.openxmlformats.org/officeDocument/2006/relationships/image" Target="../media/image8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87.jpeg"/><Relationship Id="rId7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image" Target="../media/image60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3" Type="http://schemas.openxmlformats.org/officeDocument/2006/relationships/image" Target="../media/image88.tiff"/><Relationship Id="rId7" Type="http://schemas.openxmlformats.org/officeDocument/2006/relationships/image" Target="../media/image9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10" Type="http://schemas.openxmlformats.org/officeDocument/2006/relationships/image" Target="../media/image95.tiff"/><Relationship Id="rId4" Type="http://schemas.openxmlformats.org/officeDocument/2006/relationships/image" Target="../media/image89.tiff"/><Relationship Id="rId9" Type="http://schemas.openxmlformats.org/officeDocument/2006/relationships/image" Target="../media/image9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213" r="1388" b="1851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Ulises Nino Espino</a:t>
            </a:r>
          </a:p>
          <a:p>
            <a:r>
              <a:rPr lang="en-US" sz="2000" i="1" dirty="0">
                <a:solidFill>
                  <a:schemeClr val="tx1"/>
                </a:solidFill>
              </a:rPr>
              <a:t>Devi Laboratory</a:t>
            </a:r>
          </a:p>
          <a:p>
            <a:r>
              <a:rPr lang="en-US" sz="2000" dirty="0">
                <a:solidFill>
                  <a:schemeClr val="tx1"/>
                </a:solidFill>
              </a:rPr>
              <a:t>Lab Meeting, April 3</a:t>
            </a:r>
            <a:r>
              <a:rPr lang="en-US" sz="2000" baseline="30000" dirty="0">
                <a:solidFill>
                  <a:schemeClr val="tx1"/>
                </a:solidFill>
              </a:rPr>
              <a:t>rd</a:t>
            </a:r>
            <a:r>
              <a:rPr lang="en-US" sz="2000" dirty="0">
                <a:solidFill>
                  <a:schemeClr val="tx1"/>
                </a:solidFill>
              </a:rPr>
              <a:t>,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8697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3399"/>
                </a:solidFill>
                <a:latin typeface="+mj-lt"/>
                <a:ea typeface="+mj-ea"/>
                <a:cs typeface="+mj-cs"/>
              </a:rPr>
              <a:t>Computational Simulation to Characterize the Formation of Tumor Organoids</a:t>
            </a:r>
          </a:p>
          <a:p>
            <a:pPr algn="ctr"/>
            <a:endParaRPr lang="en-US" sz="3200" b="1" dirty="0">
              <a:solidFill>
                <a:srgbClr val="003399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9972798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495800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/>
              <a:t>double migration_bias</a:t>
            </a:r>
            <a:r>
              <a:rPr lang="en-US" sz="2800" dirty="0"/>
              <a:t>: degree of cell’s motility bias. </a:t>
            </a:r>
            <a:r>
              <a:rPr lang="en-US" sz="2000" dirty="0"/>
              <a:t> 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400" dirty="0"/>
              <a:t>0 = completely Brownian,  1 = completely bias direction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Currently set to 0.5</a:t>
            </a:r>
          </a:p>
          <a:p>
            <a:r>
              <a:rPr lang="en-US" sz="2800" b="1" dirty="0"/>
              <a:t>double migration_speed</a:t>
            </a:r>
            <a:r>
              <a:rPr lang="en-US" sz="2800" dirty="0"/>
              <a:t>: speed of motility 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400" dirty="0"/>
              <a:t>units of </a:t>
            </a:r>
            <a:r>
              <a:rPr lang="el-GR" sz="2400" dirty="0"/>
              <a:t>μ</a:t>
            </a:r>
            <a:r>
              <a:rPr lang="en-US" sz="2400" dirty="0"/>
              <a:t>m/min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Currently set to 0.2</a:t>
            </a:r>
            <a:endParaRPr lang="en-US" sz="1600" dirty="0"/>
          </a:p>
          <a:p>
            <a:r>
              <a:rPr lang="en-US" sz="2800" b="1" dirty="0"/>
              <a:t>double persistence_time</a:t>
            </a:r>
            <a:r>
              <a:rPr lang="en-US" sz="2800" dirty="0"/>
              <a:t>: the mean time cell continues at its current speed and direction before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Currently set to 1</a:t>
            </a:r>
            <a:endParaRPr lang="en-US" sz="2400" dirty="0"/>
          </a:p>
          <a:p>
            <a:r>
              <a:rPr lang="en-US" sz="2800" dirty="0">
                <a:solidFill>
                  <a:srgbClr val="92D050"/>
                </a:solidFill>
              </a:rPr>
              <a:t>epithelial_taxis</a:t>
            </a:r>
            <a:r>
              <a:rPr lang="en-US" sz="2800" dirty="0"/>
              <a:t>: function that update the motility bias vector towards other epithelial cells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Methods – Epithelial Motility Bias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85752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cell-cell adhesion and repulsion relative to other cells</a:t>
            </a:r>
          </a:p>
          <a:p>
            <a:r>
              <a:rPr lang="en-US" sz="2800" b="1" dirty="0"/>
              <a:t>double </a:t>
            </a:r>
            <a:r>
              <a:rPr lang="en-US" b="1" dirty="0"/>
              <a:t>cell cell adhesion strength</a:t>
            </a:r>
            <a:r>
              <a:rPr lang="en-US" sz="2800" dirty="0"/>
              <a:t>: r</a:t>
            </a:r>
            <a:r>
              <a:rPr lang="en-US" dirty="0"/>
              <a:t>elative strength of cell-cell adhesive forces </a:t>
            </a:r>
          </a:p>
          <a:p>
            <a:pPr lvl="1"/>
            <a:r>
              <a:rPr lang="en-US" sz="2400" dirty="0"/>
              <a:t>Currently set to 0.05</a:t>
            </a:r>
          </a:p>
          <a:p>
            <a:r>
              <a:rPr lang="en-US" sz="2800" b="1" dirty="0"/>
              <a:t>double </a:t>
            </a:r>
            <a:r>
              <a:rPr lang="en-US" b="1" dirty="0"/>
              <a:t>cell cell repulsion strength</a:t>
            </a:r>
            <a:r>
              <a:rPr lang="en-US" sz="2800" dirty="0"/>
              <a:t>: </a:t>
            </a:r>
            <a:r>
              <a:rPr lang="en-US" dirty="0"/>
              <a:t>relative strength of cell-cell repulsive forces </a:t>
            </a:r>
          </a:p>
          <a:p>
            <a:pPr lvl="1"/>
            <a:r>
              <a:rPr lang="en-US" sz="2000" dirty="0"/>
              <a:t>Currently set to 0.8</a:t>
            </a:r>
          </a:p>
          <a:p>
            <a:r>
              <a:rPr lang="en-US" sz="2800" b="1" dirty="0"/>
              <a:t>Cells Radius</a:t>
            </a:r>
            <a:r>
              <a:rPr lang="en-US" sz="2800" dirty="0"/>
              <a:t>:</a:t>
            </a:r>
            <a:endParaRPr lang="en-US" dirty="0"/>
          </a:p>
          <a:p>
            <a:pPr lvl="1"/>
            <a:r>
              <a:rPr lang="en-US" sz="2400" dirty="0"/>
              <a:t>Currently set to 7.065 </a:t>
            </a:r>
            <a:r>
              <a:rPr lang="el-GR" sz="2400" dirty="0"/>
              <a:t>μ</a:t>
            </a:r>
            <a:r>
              <a:rPr lang="en-US" sz="2400" dirty="0"/>
              <a:t>m </a:t>
            </a:r>
          </a:p>
          <a:p>
            <a:pPr lvl="1"/>
            <a:endParaRPr lang="en-US" sz="2400" dirty="0"/>
          </a:p>
          <a:p>
            <a:pPr lvl="1"/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Additional Parameters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04921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Epithelial Taxis Function – Code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320787-0334-B74A-B779-71D55E75D065}"/>
              </a:ext>
            </a:extLst>
          </p:cNvPr>
          <p:cNvSpPr/>
          <p:nvPr/>
        </p:nvSpPr>
        <p:spPr>
          <a:xfrm>
            <a:off x="609600" y="2413337"/>
            <a:ext cx="79248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void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92D050"/>
                </a:solidFill>
              </a:rPr>
              <a:t>epithelial_taxis</a:t>
            </a:r>
            <a:r>
              <a:rPr lang="en-US" sz="1400" dirty="0">
                <a:solidFill>
                  <a:schemeClr val="bg1"/>
                </a:solidFill>
              </a:rPr>
              <a:t>( Cell* </a:t>
            </a:r>
            <a:r>
              <a:rPr lang="en-US" sz="1400" dirty="0" err="1">
                <a:solidFill>
                  <a:schemeClr val="bg1"/>
                </a:solidFill>
              </a:rPr>
              <a:t>pCell</a:t>
            </a:r>
            <a:r>
              <a:rPr lang="en-US" sz="1400" dirty="0">
                <a:solidFill>
                  <a:schemeClr val="bg1"/>
                </a:solidFill>
              </a:rPr>
              <a:t> , Phenotype&amp; phenotype , </a:t>
            </a:r>
            <a:r>
              <a:rPr lang="en-US" sz="1400" dirty="0">
                <a:solidFill>
                  <a:srgbClr val="00B0F0"/>
                </a:solidFill>
              </a:rPr>
              <a:t>double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1"/>
                </a:solidFill>
              </a:rPr>
              <a:t>dt )</a:t>
            </a:r>
          </a:p>
          <a:p>
            <a:r>
              <a:rPr lang="en-US" sz="1400" dirty="0">
                <a:solidFill>
                  <a:schemeClr val="bg1"/>
                </a:solidFill>
              </a:rPr>
              <a:t>{</a:t>
            </a:r>
          </a:p>
          <a:p>
            <a:r>
              <a:rPr lang="en-US" sz="1400" dirty="0"/>
              <a:t>	</a:t>
            </a:r>
            <a:r>
              <a:rPr lang="en-US" sz="1400" dirty="0">
                <a:solidFill>
                  <a:srgbClr val="FF0000"/>
                </a:solidFill>
              </a:rPr>
              <a:t>static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B0F0"/>
                </a:solidFill>
              </a:rPr>
              <a:t>int</a:t>
            </a:r>
            <a:r>
              <a:rPr lang="en-US" sz="1400" dirty="0"/>
              <a:t> </a:t>
            </a:r>
            <a:r>
              <a:rPr lang="en-US" sz="1400" dirty="0" err="1">
                <a:solidFill>
                  <a:schemeClr val="bg1"/>
                </a:solidFill>
              </a:rPr>
              <a:t>epithelial_i</a:t>
            </a:r>
            <a:r>
              <a:rPr lang="en-US" sz="1400" dirty="0">
                <a:solidFill>
                  <a:schemeClr val="bg1"/>
                </a:solidFill>
              </a:rPr>
              <a:t> = </a:t>
            </a:r>
            <a:r>
              <a:rPr lang="en-US" sz="1400" dirty="0" err="1">
                <a:solidFill>
                  <a:schemeClr val="bg1"/>
                </a:solidFill>
              </a:rPr>
              <a:t>microenvironment.</a:t>
            </a:r>
            <a:r>
              <a:rPr lang="en-US" sz="1400" dirty="0" err="1">
                <a:solidFill>
                  <a:srgbClr val="00B0F0"/>
                </a:solidFill>
              </a:rPr>
              <a:t>find_density_index</a:t>
            </a:r>
            <a:r>
              <a:rPr lang="en-US" sz="1400" dirty="0">
                <a:solidFill>
                  <a:schemeClr val="bg1"/>
                </a:solidFill>
              </a:rPr>
              <a:t>( "epithelial" );</a:t>
            </a:r>
          </a:p>
          <a:p>
            <a:endParaRPr lang="en-US" sz="1400" dirty="0"/>
          </a:p>
          <a:p>
            <a:r>
              <a:rPr lang="en-US" sz="1400" dirty="0"/>
              <a:t>	</a:t>
            </a:r>
            <a:r>
              <a:rPr lang="en-US" sz="1400" dirty="0" err="1">
                <a:solidFill>
                  <a:schemeClr val="bg1"/>
                </a:solidFill>
              </a:rPr>
              <a:t>phenotype.motility.migration_bias_direction</a:t>
            </a:r>
            <a:r>
              <a:rPr lang="en-US" sz="1400" dirty="0">
                <a:solidFill>
                  <a:schemeClr val="bg1"/>
                </a:solidFill>
              </a:rPr>
              <a:t> = </a:t>
            </a:r>
            <a:r>
              <a:rPr lang="en-US" sz="1400" dirty="0" err="1">
                <a:solidFill>
                  <a:schemeClr val="bg1"/>
                </a:solidFill>
              </a:rPr>
              <a:t>pCell</a:t>
            </a:r>
            <a:r>
              <a:rPr lang="en-US" sz="1400" dirty="0">
                <a:solidFill>
                  <a:schemeClr val="bg1"/>
                </a:solidFill>
              </a:rPr>
              <a:t>-&gt;</a:t>
            </a:r>
            <a:r>
              <a:rPr lang="en-US" sz="1400" dirty="0" err="1">
                <a:solidFill>
                  <a:srgbClr val="00B0F0"/>
                </a:solidFill>
              </a:rPr>
              <a:t>nearest_gradient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epithelial_i</a:t>
            </a:r>
            <a:r>
              <a:rPr lang="en-US" sz="1400" dirty="0">
                <a:solidFill>
                  <a:schemeClr val="bg1"/>
                </a:solidFill>
              </a:rPr>
              <a:t>); </a:t>
            </a:r>
          </a:p>
          <a:p>
            <a:r>
              <a:rPr lang="en-US" sz="1400" dirty="0"/>
              <a:t>	</a:t>
            </a:r>
            <a:r>
              <a:rPr lang="en-US" sz="1400" dirty="0">
                <a:solidFill>
                  <a:srgbClr val="00B0F0"/>
                </a:solidFill>
              </a:rPr>
              <a:t>normalize</a:t>
            </a:r>
            <a:r>
              <a:rPr lang="en-US" sz="1400" dirty="0">
                <a:solidFill>
                  <a:schemeClr val="bg1"/>
                </a:solidFill>
              </a:rPr>
              <a:t>( &amp;(</a:t>
            </a:r>
            <a:r>
              <a:rPr lang="en-US" sz="1400" dirty="0" err="1">
                <a:solidFill>
                  <a:schemeClr val="bg1"/>
                </a:solidFill>
              </a:rPr>
              <a:t>phenotype.motility.migration_bias_direction</a:t>
            </a:r>
            <a:r>
              <a:rPr lang="en-US" sz="1400" dirty="0">
                <a:solidFill>
                  <a:schemeClr val="bg1"/>
                </a:solidFill>
              </a:rPr>
              <a:t>) ); </a:t>
            </a:r>
          </a:p>
          <a:p>
            <a:endParaRPr lang="en-US" sz="1400" dirty="0"/>
          </a:p>
          <a:p>
            <a:r>
              <a:rPr lang="en-US" sz="1400" dirty="0"/>
              <a:t>	</a:t>
            </a:r>
            <a:r>
              <a:rPr lang="en-US" sz="1400" dirty="0">
                <a:solidFill>
                  <a:srgbClr val="FF0000"/>
                </a:solidFill>
              </a:rPr>
              <a:t>return</a:t>
            </a:r>
            <a:r>
              <a:rPr lang="en-US" sz="1400" dirty="0"/>
              <a:t>; 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172376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Setting Up Cells In Environment - Code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00BFC7-5F46-DA48-BA60-2B9FCBB450F3}"/>
              </a:ext>
            </a:extLst>
          </p:cNvPr>
          <p:cNvSpPr txBox="1"/>
          <p:nvPr/>
        </p:nvSpPr>
        <p:spPr>
          <a:xfrm>
            <a:off x="226671" y="1621657"/>
            <a:ext cx="5639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Seeding – 250 Cells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4AF978-C859-134E-9C0D-B453D4BFC164}"/>
              </a:ext>
            </a:extLst>
          </p:cNvPr>
          <p:cNvSpPr/>
          <p:nvPr/>
        </p:nvSpPr>
        <p:spPr>
          <a:xfrm>
            <a:off x="226671" y="2362200"/>
            <a:ext cx="8458200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number_of_epithelial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parameters.</a:t>
            </a:r>
            <a:r>
              <a:rPr lang="en-US" dirty="0" err="1">
                <a:solidFill>
                  <a:srgbClr val="00B0F0"/>
                </a:solidFill>
              </a:rPr>
              <a:t>ints</a:t>
            </a:r>
            <a:r>
              <a:rPr lang="en-US" dirty="0">
                <a:solidFill>
                  <a:schemeClr val="bg1"/>
                </a:solidFill>
              </a:rPr>
              <a:t>( "</a:t>
            </a:r>
            <a:r>
              <a:rPr lang="en-US" dirty="0" err="1">
                <a:solidFill>
                  <a:srgbClr val="FFFF00"/>
                </a:solidFill>
              </a:rPr>
              <a:t>epithelial_initial_count</a:t>
            </a:r>
            <a:r>
              <a:rPr lang="en-US" dirty="0">
                <a:solidFill>
                  <a:schemeClr val="bg1"/>
                </a:solidFill>
              </a:rPr>
              <a:t>" ); 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rgbClr val="FF0000"/>
                </a:solidFill>
              </a:rPr>
              <a:t>for</a:t>
            </a:r>
            <a:r>
              <a:rPr lang="en-US" dirty="0">
                <a:solidFill>
                  <a:schemeClr val="bg1"/>
                </a:solidFill>
              </a:rPr>
              <a:t>( </a:t>
            </a:r>
            <a:r>
              <a:rPr lang="en-US" dirty="0">
                <a:solidFill>
                  <a:srgbClr val="00B0F0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n = </a:t>
            </a:r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; n &lt; </a:t>
            </a:r>
            <a:r>
              <a:rPr lang="en-US" dirty="0" err="1">
                <a:solidFill>
                  <a:schemeClr val="bg1"/>
                </a:solidFill>
              </a:rPr>
              <a:t>number_of_epithelial</a:t>
            </a:r>
            <a:r>
              <a:rPr lang="en-US" dirty="0">
                <a:solidFill>
                  <a:schemeClr val="bg1"/>
                </a:solidFill>
              </a:rPr>
              <a:t> ; n++ )</a:t>
            </a:r>
          </a:p>
          <a:p>
            <a:r>
              <a:rPr lang="en-US" dirty="0">
                <a:solidFill>
                  <a:schemeClr val="bg1"/>
                </a:solidFill>
              </a:rPr>
              <a:t>	{</a:t>
            </a:r>
          </a:p>
          <a:p>
            <a:r>
              <a:rPr lang="en-US" dirty="0">
                <a:solidFill>
                  <a:schemeClr val="bg1"/>
                </a:solidFill>
              </a:rPr>
              <a:t>		std::vector&lt;</a:t>
            </a:r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chemeClr val="bg1"/>
                </a:solidFill>
              </a:rPr>
              <a:t>&gt; position = {</a:t>
            </a:r>
            <a:r>
              <a:rPr lang="en-US" dirty="0">
                <a:solidFill>
                  <a:schemeClr val="accent4"/>
                </a:solidFill>
              </a:rPr>
              <a:t>0,0,0</a:t>
            </a:r>
            <a:r>
              <a:rPr lang="en-US" dirty="0">
                <a:solidFill>
                  <a:schemeClr val="bg1"/>
                </a:solidFill>
              </a:rPr>
              <a:t>};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chemeClr val="bg1"/>
                </a:solidFill>
              </a:rPr>
              <a:t> x = </a:t>
            </a:r>
            <a:r>
              <a:rPr lang="en-US" dirty="0" err="1">
                <a:solidFill>
                  <a:schemeClr val="bg1"/>
                </a:solidFill>
              </a:rPr>
              <a:t>X_left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>
                <a:solidFill>
                  <a:schemeClr val="accent4"/>
                </a:solidFill>
              </a:rPr>
              <a:t>0.1</a:t>
            </a: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 err="1">
                <a:solidFill>
                  <a:schemeClr val="bg1"/>
                </a:solidFill>
              </a:rPr>
              <a:t>X_length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>
                <a:solidFill>
                  <a:schemeClr val="accent4"/>
                </a:solidFill>
              </a:rPr>
              <a:t>0.8</a:t>
            </a: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 err="1">
                <a:solidFill>
                  <a:schemeClr val="bg1"/>
                </a:solidFill>
              </a:rPr>
              <a:t>X_length</a:t>
            </a: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 err="1">
                <a:solidFill>
                  <a:srgbClr val="00B0F0"/>
                </a:solidFill>
              </a:rPr>
              <a:t>UniformRandom</a:t>
            </a:r>
            <a:r>
              <a:rPr lang="en-US" dirty="0">
                <a:solidFill>
                  <a:schemeClr val="bg1"/>
                </a:solidFill>
              </a:rPr>
              <a:t>();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chemeClr val="bg1"/>
                </a:solidFill>
              </a:rPr>
              <a:t> y = </a:t>
            </a:r>
            <a:r>
              <a:rPr lang="en-US" dirty="0" err="1">
                <a:solidFill>
                  <a:schemeClr val="bg1"/>
                </a:solidFill>
              </a:rPr>
              <a:t>Y_left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>
                <a:solidFill>
                  <a:schemeClr val="accent4"/>
                </a:solidFill>
              </a:rPr>
              <a:t>0.1</a:t>
            </a: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 err="1">
                <a:solidFill>
                  <a:schemeClr val="bg1"/>
                </a:solidFill>
              </a:rPr>
              <a:t>Y_length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>
                <a:solidFill>
                  <a:schemeClr val="accent4"/>
                </a:solidFill>
              </a:rPr>
              <a:t>0.8</a:t>
            </a: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 err="1">
                <a:solidFill>
                  <a:schemeClr val="bg1"/>
                </a:solidFill>
              </a:rPr>
              <a:t>Y_length</a:t>
            </a: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 err="1">
                <a:solidFill>
                  <a:srgbClr val="00B0F0"/>
                </a:solidFill>
              </a:rPr>
              <a:t>UniformRandom</a:t>
            </a:r>
            <a:r>
              <a:rPr lang="en-US" dirty="0">
                <a:solidFill>
                  <a:schemeClr val="bg1"/>
                </a:solidFill>
              </a:rPr>
              <a:t>(); </a:t>
            </a:r>
          </a:p>
          <a:p>
            <a:r>
              <a:rPr lang="en-US" dirty="0">
                <a:solidFill>
                  <a:schemeClr val="bg1"/>
                </a:solidFill>
              </a:rPr>
              <a:t>		position[</a:t>
            </a:r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] = x;</a:t>
            </a:r>
          </a:p>
          <a:p>
            <a:r>
              <a:rPr lang="en-US" dirty="0">
                <a:solidFill>
                  <a:schemeClr val="bg1"/>
                </a:solidFill>
              </a:rPr>
              <a:t>		position[</a:t>
            </a:r>
            <a:r>
              <a:rPr lang="en-US" dirty="0">
                <a:solidFill>
                  <a:schemeClr val="accent4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] = y;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pC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rgbClr val="00B0F0"/>
                </a:solidFill>
              </a:rPr>
              <a:t>create_cell</a:t>
            </a:r>
            <a:r>
              <a:rPr lang="en-US" dirty="0">
                <a:solidFill>
                  <a:schemeClr val="bg1"/>
                </a:solidFill>
              </a:rPr>
              <a:t>( epithelial );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pC</a:t>
            </a:r>
            <a:r>
              <a:rPr lang="en-US" dirty="0">
                <a:solidFill>
                  <a:schemeClr val="bg1"/>
                </a:solidFill>
              </a:rPr>
              <a:t>-&gt;</a:t>
            </a:r>
            <a:r>
              <a:rPr lang="en-US" dirty="0" err="1">
                <a:solidFill>
                  <a:srgbClr val="00B0F0"/>
                </a:solidFill>
              </a:rPr>
              <a:t>assign_position</a:t>
            </a:r>
            <a:r>
              <a:rPr lang="en-US" dirty="0">
                <a:solidFill>
                  <a:schemeClr val="bg1"/>
                </a:solidFill>
              </a:rPr>
              <a:t>( position );</a:t>
            </a:r>
          </a:p>
          <a:p>
            <a:r>
              <a:rPr lang="en-US" dirty="0">
                <a:solidFill>
                  <a:schemeClr val="bg1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9274978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979739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Results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1697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979739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02853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DF271C34-4CD0-C342-817B-7A5CBFCF9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F33DA22-29FA-2D4B-AB71-9646901080BC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BBB78D-5CE6-DF4C-B1D8-E31E315F2E9B}"/>
              </a:ext>
            </a:extLst>
          </p:cNvPr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3812" y="1715407"/>
            <a:ext cx="760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 </a:t>
            </a:r>
            <a:r>
              <a:rPr lang="en-US" sz="2200" dirty="0" err="1"/>
              <a:t>hr</a:t>
            </a:r>
            <a:endParaRPr lang="en-US" sz="2200" dirty="0"/>
          </a:p>
        </p:txBody>
      </p:sp>
      <p:sp>
        <p:nvSpPr>
          <p:cNvPr id="22" name="TextBox 21"/>
          <p:cNvSpPr txBox="1"/>
          <p:nvPr/>
        </p:nvSpPr>
        <p:spPr>
          <a:xfrm>
            <a:off x="3076333" y="1721225"/>
            <a:ext cx="897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24 </a:t>
            </a:r>
            <a:r>
              <a:rPr lang="en-US" sz="2200" dirty="0" err="1"/>
              <a:t>hr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5099131" y="1715407"/>
            <a:ext cx="897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48 </a:t>
            </a:r>
            <a:r>
              <a:rPr lang="en-US" sz="2200" dirty="0" err="1"/>
              <a:t>hr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973156" y="3791847"/>
            <a:ext cx="95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96 </a:t>
            </a:r>
            <a:r>
              <a:rPr lang="en-US" sz="2200" dirty="0" err="1"/>
              <a:t>hr</a:t>
            </a:r>
            <a:endParaRPr 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2964588" y="3791847"/>
            <a:ext cx="966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120 hr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78388" y="1715407"/>
            <a:ext cx="1053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72 </a:t>
            </a:r>
            <a:r>
              <a:rPr lang="en-US" sz="2200" dirty="0" err="1"/>
              <a:t>hr</a:t>
            </a:r>
            <a:endParaRPr lang="en-US" sz="2200" dirty="0"/>
          </a:p>
        </p:txBody>
      </p:sp>
      <p:pic>
        <p:nvPicPr>
          <p:cNvPr id="3" name="Picture 2" descr="A picture containing water, nature, outdoor, snow&#10;&#10;Description automatically generated">
            <a:extLst>
              <a:ext uri="{FF2B5EF4-FFF2-40B4-BE49-F238E27FC236}">
                <a16:creationId xmlns:a16="http://schemas.microsoft.com/office/drawing/2014/main" id="{2737B74F-9A80-47CE-A8BE-072EC909E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92122"/>
            <a:ext cx="1810512" cy="13526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picture containing sitting, green, table, large&#10;&#10;Description automatically generated">
            <a:extLst>
              <a:ext uri="{FF2B5EF4-FFF2-40B4-BE49-F238E27FC236}">
                <a16:creationId xmlns:a16="http://schemas.microsoft.com/office/drawing/2014/main" id="{C2A04930-213F-4B60-AEF5-C1B20940B8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3" y="2286000"/>
            <a:ext cx="1811405" cy="13533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A picture containing bird, food, flying, large&#10;&#10;Description automatically generated">
            <a:extLst>
              <a:ext uri="{FF2B5EF4-FFF2-40B4-BE49-F238E27FC236}">
                <a16:creationId xmlns:a16="http://schemas.microsoft.com/office/drawing/2014/main" id="{AD86CA49-9335-4DDE-9CA2-7440DE0B28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53" y="2286000"/>
            <a:ext cx="1811405" cy="13533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picture containing nature, bird, flying, large&#10;&#10;Description automatically generated">
            <a:extLst>
              <a:ext uri="{FF2B5EF4-FFF2-40B4-BE49-F238E27FC236}">
                <a16:creationId xmlns:a16="http://schemas.microsoft.com/office/drawing/2014/main" id="{113A300B-C824-47F5-8484-A03EB9D4A7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538" y="2286000"/>
            <a:ext cx="1811405" cy="13533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A picture containing bird, flying, food, black&#10;&#10;Description automatically generated">
            <a:extLst>
              <a:ext uri="{FF2B5EF4-FFF2-40B4-BE49-F238E27FC236}">
                <a16:creationId xmlns:a16="http://schemas.microsoft.com/office/drawing/2014/main" id="{6FB48F23-FCE3-4D62-8FBA-42BC626BF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5" y="4344450"/>
            <a:ext cx="1811405" cy="1353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 descr="A picture containing bird, food, blurry&#10;&#10;Description automatically generated">
            <a:extLst>
              <a:ext uri="{FF2B5EF4-FFF2-40B4-BE49-F238E27FC236}">
                <a16:creationId xmlns:a16="http://schemas.microsoft.com/office/drawing/2014/main" id="{62D18D46-E0C3-4252-B253-AE7D6160C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75" y="4331305"/>
            <a:ext cx="1820202" cy="13599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 descr="A picture containing nature, flying, sitting, white&#10;&#10;Description automatically generated">
            <a:extLst>
              <a:ext uri="{FF2B5EF4-FFF2-40B4-BE49-F238E27FC236}">
                <a16:creationId xmlns:a16="http://schemas.microsoft.com/office/drawing/2014/main" id="{98C2EAA1-8960-492B-B066-4F93C4D81B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55" y="4323381"/>
            <a:ext cx="1820202" cy="13599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 descr="A picture containing bird, food, blurry&#10;&#10;Description automatically generated">
            <a:extLst>
              <a:ext uri="{FF2B5EF4-FFF2-40B4-BE49-F238E27FC236}">
                <a16:creationId xmlns:a16="http://schemas.microsoft.com/office/drawing/2014/main" id="{02CF136A-7A1A-4F08-A7DE-3F40D19721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38" y="4323381"/>
            <a:ext cx="1839605" cy="13744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6028D5-1F3F-D84E-8738-DB02ED6EEB54}"/>
              </a:ext>
            </a:extLst>
          </p:cNvPr>
          <p:cNvSpPr txBox="1"/>
          <p:nvPr/>
        </p:nvSpPr>
        <p:spPr>
          <a:xfrm>
            <a:off x="4980768" y="3797885"/>
            <a:ext cx="966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144 hr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6B553-BAAD-F146-8A8F-600F48C4BE89}"/>
              </a:ext>
            </a:extLst>
          </p:cNvPr>
          <p:cNvSpPr txBox="1"/>
          <p:nvPr/>
        </p:nvSpPr>
        <p:spPr>
          <a:xfrm>
            <a:off x="7123041" y="3788561"/>
            <a:ext cx="966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168 hr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734C7-E548-7345-97D5-C43A57A52089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</p:spTree>
    <p:extLst>
      <p:ext uri="{BB962C8B-B14F-4D97-AF65-F5344CB8AC3E}">
        <p14:creationId xmlns:p14="http://schemas.microsoft.com/office/powerpoint/2010/main" val="254000534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64969310-BF48-A14E-9BDB-8AE4276A9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6FEC4F-D935-004A-BC69-CE1D371F600A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55D5F-0744-AA43-93F2-1273C9ADB49C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2" name="TextBox 21"/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3" name="TextBox 22"/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4" name="TextBox 23"/>
          <p:cNvSpPr txBox="1"/>
          <p:nvPr/>
        </p:nvSpPr>
        <p:spPr>
          <a:xfrm>
            <a:off x="887960" y="3420760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5" name="TextBox 24"/>
          <p:cNvSpPr txBox="1"/>
          <p:nvPr/>
        </p:nvSpPr>
        <p:spPr>
          <a:xfrm>
            <a:off x="2931711" y="3435256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88459" y="3435256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F7173-274D-4439-ABD5-7DFA97FD1316}"/>
              </a:ext>
            </a:extLst>
          </p:cNvPr>
          <p:cNvSpPr txBox="1"/>
          <p:nvPr/>
        </p:nvSpPr>
        <p:spPr>
          <a:xfrm>
            <a:off x="7156925" y="3435256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6" name="Picture 5" descr="A picture containing sitting, green, table, large&#10;&#10;Description automatically generated">
            <a:extLst>
              <a:ext uri="{FF2B5EF4-FFF2-40B4-BE49-F238E27FC236}">
                <a16:creationId xmlns:a16="http://schemas.microsoft.com/office/drawing/2014/main" id="{C2A04930-213F-4B60-AEF5-C1B20940B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57" y="1859656"/>
            <a:ext cx="1811405" cy="1353348"/>
          </a:xfrm>
          <a:prstGeom prst="rect">
            <a:avLst/>
          </a:prstGeom>
        </p:spPr>
      </p:pic>
      <p:pic>
        <p:nvPicPr>
          <p:cNvPr id="8" name="Picture 7" descr="A picture containing bird, food, flying, large&#10;&#10;Description automatically generated">
            <a:extLst>
              <a:ext uri="{FF2B5EF4-FFF2-40B4-BE49-F238E27FC236}">
                <a16:creationId xmlns:a16="http://schemas.microsoft.com/office/drawing/2014/main" id="{AD86CA49-9335-4DDE-9CA2-7440DE0B28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37" y="1859656"/>
            <a:ext cx="1811405" cy="1353348"/>
          </a:xfrm>
          <a:prstGeom prst="rect">
            <a:avLst/>
          </a:prstGeom>
        </p:spPr>
      </p:pic>
      <p:pic>
        <p:nvPicPr>
          <p:cNvPr id="10" name="Picture 9" descr="A picture containing nature, bird, flying, large&#10;&#10;Description automatically generated">
            <a:extLst>
              <a:ext uri="{FF2B5EF4-FFF2-40B4-BE49-F238E27FC236}">
                <a16:creationId xmlns:a16="http://schemas.microsoft.com/office/drawing/2014/main" id="{113A300B-C824-47F5-8484-A03EB9D4A7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22" y="1859656"/>
            <a:ext cx="1811405" cy="1353348"/>
          </a:xfrm>
          <a:prstGeom prst="rect">
            <a:avLst/>
          </a:prstGeom>
        </p:spPr>
      </p:pic>
      <p:pic>
        <p:nvPicPr>
          <p:cNvPr id="12" name="Picture 11" descr="A picture containing bird, flying, food, black&#10;&#10;Description automatically generated">
            <a:extLst>
              <a:ext uri="{FF2B5EF4-FFF2-40B4-BE49-F238E27FC236}">
                <a16:creationId xmlns:a16="http://schemas.microsoft.com/office/drawing/2014/main" id="{6FB48F23-FCE3-4D62-8FBA-42BC626BF4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9" y="3718828"/>
            <a:ext cx="1811405" cy="1353349"/>
          </a:xfrm>
          <a:prstGeom prst="rect">
            <a:avLst/>
          </a:prstGeom>
        </p:spPr>
      </p:pic>
      <p:pic>
        <p:nvPicPr>
          <p:cNvPr id="29" name="Picture 28" descr="A picture containing bird, food, blurry&#10;&#10;Description automatically generated">
            <a:extLst>
              <a:ext uri="{FF2B5EF4-FFF2-40B4-BE49-F238E27FC236}">
                <a16:creationId xmlns:a16="http://schemas.microsoft.com/office/drawing/2014/main" id="{62D18D46-E0C3-4252-B253-AE7D6160C0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59" y="3705683"/>
            <a:ext cx="1820202" cy="1359921"/>
          </a:xfrm>
          <a:prstGeom prst="rect">
            <a:avLst/>
          </a:prstGeom>
        </p:spPr>
      </p:pic>
      <p:pic>
        <p:nvPicPr>
          <p:cNvPr id="31" name="Picture 30" descr="A picture containing nature, flying, sitting, white&#10;&#10;Description automatically generated">
            <a:extLst>
              <a:ext uri="{FF2B5EF4-FFF2-40B4-BE49-F238E27FC236}">
                <a16:creationId xmlns:a16="http://schemas.microsoft.com/office/drawing/2014/main" id="{98C2EAA1-8960-492B-B066-4F93C4D81B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39" y="3697759"/>
            <a:ext cx="1820202" cy="1359921"/>
          </a:xfrm>
          <a:prstGeom prst="rect">
            <a:avLst/>
          </a:prstGeom>
        </p:spPr>
      </p:pic>
      <p:pic>
        <p:nvPicPr>
          <p:cNvPr id="33" name="Picture 32" descr="A picture containing bird, food, blurry&#10;&#10;Description automatically generated">
            <a:extLst>
              <a:ext uri="{FF2B5EF4-FFF2-40B4-BE49-F238E27FC236}">
                <a16:creationId xmlns:a16="http://schemas.microsoft.com/office/drawing/2014/main" id="{02CF136A-7A1A-4F08-A7DE-3F40D19721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22" y="3697759"/>
            <a:ext cx="1839605" cy="1374418"/>
          </a:xfrm>
          <a:prstGeom prst="rect">
            <a:avLst/>
          </a:prstGeom>
        </p:spPr>
      </p:pic>
      <p:pic>
        <p:nvPicPr>
          <p:cNvPr id="5" name="Picture 4" descr="A close up of a blackboard&#10;&#10;Description automatically generated">
            <a:extLst>
              <a:ext uri="{FF2B5EF4-FFF2-40B4-BE49-F238E27FC236}">
                <a16:creationId xmlns:a16="http://schemas.microsoft.com/office/drawing/2014/main" id="{F80CA022-88E0-4AC5-A991-A444E743F0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2" y="1859656"/>
            <a:ext cx="1820202" cy="13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58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CA1010B-CC9E-164B-A99B-F26142578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7A7FEFB-BC26-E540-891B-D1FD19718033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9E9CF-6AD1-DD47-A9F2-C9F4B29A4C1C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346F-0AA1-45C9-B228-9F8804FCA823}"/>
              </a:ext>
            </a:extLst>
          </p:cNvPr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B9180-528F-4F2C-BFBB-15264CB1A647}"/>
              </a:ext>
            </a:extLst>
          </p:cNvPr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B4B2-07EC-413B-9F96-9D4286F73FAC}"/>
              </a:ext>
            </a:extLst>
          </p:cNvPr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11FAF-BCA2-4546-992B-76DE8EEDE5F5}"/>
              </a:ext>
            </a:extLst>
          </p:cNvPr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1200C-5533-4C14-BCE3-8BC16387B0BD}"/>
              </a:ext>
            </a:extLst>
          </p:cNvPr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BA7E-F410-4B2D-ADCB-9E5F18A96C44}"/>
              </a:ext>
            </a:extLst>
          </p:cNvPr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9D642-5530-4220-BFE5-5A916EC0CF04}"/>
              </a:ext>
            </a:extLst>
          </p:cNvPr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F81BB-DFE9-4E3B-A8C7-3C8964866562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14" name="Picture 13" descr="A close up of a blackboard&#10;&#10;Description automatically generated">
            <a:extLst>
              <a:ext uri="{FF2B5EF4-FFF2-40B4-BE49-F238E27FC236}">
                <a16:creationId xmlns:a16="http://schemas.microsoft.com/office/drawing/2014/main" id="{33A60287-6FAF-4E03-B960-15F859C0A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19" name="Picture 18" descr="A picture containing sitting, large, green, flying&#10;&#10;Description automatically generated">
            <a:extLst>
              <a:ext uri="{FF2B5EF4-FFF2-40B4-BE49-F238E27FC236}">
                <a16:creationId xmlns:a16="http://schemas.microsoft.com/office/drawing/2014/main" id="{C4D0234A-1310-4F19-B1FA-7DD9AF6B82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4" y="1785695"/>
            <a:ext cx="2080914" cy="1554706"/>
          </a:xfrm>
          <a:prstGeom prst="rect">
            <a:avLst/>
          </a:prstGeom>
        </p:spPr>
      </p:pic>
      <p:pic>
        <p:nvPicPr>
          <p:cNvPr id="23" name="Picture 22" descr="A picture containing bird, flying, large, small&#10;&#10;Description automatically generated">
            <a:extLst>
              <a:ext uri="{FF2B5EF4-FFF2-40B4-BE49-F238E27FC236}">
                <a16:creationId xmlns:a16="http://schemas.microsoft.com/office/drawing/2014/main" id="{D0202E00-6161-45C2-BED4-D518E35983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5695"/>
            <a:ext cx="2080914" cy="1554706"/>
          </a:xfrm>
          <a:prstGeom prst="rect">
            <a:avLst/>
          </a:prstGeom>
        </p:spPr>
      </p:pic>
      <p:pic>
        <p:nvPicPr>
          <p:cNvPr id="25" name="Picture 24" descr="A picture containing nature, indoor, flying, rain&#10;&#10;Description automatically generated">
            <a:extLst>
              <a:ext uri="{FF2B5EF4-FFF2-40B4-BE49-F238E27FC236}">
                <a16:creationId xmlns:a16="http://schemas.microsoft.com/office/drawing/2014/main" id="{08B9B4A8-15B1-4A4A-8AE0-E877D1AC6B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16" y="1785695"/>
            <a:ext cx="2080914" cy="1554706"/>
          </a:xfrm>
          <a:prstGeom prst="rect">
            <a:avLst/>
          </a:prstGeom>
        </p:spPr>
      </p:pic>
      <p:pic>
        <p:nvPicPr>
          <p:cNvPr id="27" name="Picture 26" descr="A picture containing nature, indoor, sitting, flying&#10;&#10;Description automatically generated">
            <a:extLst>
              <a:ext uri="{FF2B5EF4-FFF2-40B4-BE49-F238E27FC236}">
                <a16:creationId xmlns:a16="http://schemas.microsoft.com/office/drawing/2014/main" id="{61677FAA-8F2F-414D-8277-1541D338DA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3915180"/>
            <a:ext cx="2080914" cy="1554706"/>
          </a:xfrm>
          <a:prstGeom prst="rect">
            <a:avLst/>
          </a:prstGeom>
        </p:spPr>
      </p:pic>
      <p:pic>
        <p:nvPicPr>
          <p:cNvPr id="29" name="Picture 28" descr="A picture containing indoor, flying, bird, sitting&#10;&#10;Description automatically generated">
            <a:extLst>
              <a:ext uri="{FF2B5EF4-FFF2-40B4-BE49-F238E27FC236}">
                <a16:creationId xmlns:a16="http://schemas.microsoft.com/office/drawing/2014/main" id="{5202139E-2CC3-4071-937A-34BDECFD2A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4" y="3915180"/>
            <a:ext cx="2080914" cy="1554706"/>
          </a:xfrm>
          <a:prstGeom prst="rect">
            <a:avLst/>
          </a:prstGeom>
        </p:spPr>
      </p:pic>
      <p:pic>
        <p:nvPicPr>
          <p:cNvPr id="31" name="Picture 30" descr="A picture containing bird, flying, rain, sitting&#10;&#10;Description automatically generated">
            <a:extLst>
              <a:ext uri="{FF2B5EF4-FFF2-40B4-BE49-F238E27FC236}">
                <a16:creationId xmlns:a16="http://schemas.microsoft.com/office/drawing/2014/main" id="{20EA3870-89D1-4DF5-A734-183727873D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15180"/>
            <a:ext cx="2080914" cy="1554706"/>
          </a:xfrm>
          <a:prstGeom prst="rect">
            <a:avLst/>
          </a:prstGeom>
        </p:spPr>
      </p:pic>
      <p:pic>
        <p:nvPicPr>
          <p:cNvPr id="33" name="Picture 32" descr="A picture containing sitting, piece, bird, table&#10;&#10;Description automatically generated">
            <a:extLst>
              <a:ext uri="{FF2B5EF4-FFF2-40B4-BE49-F238E27FC236}">
                <a16:creationId xmlns:a16="http://schemas.microsoft.com/office/drawing/2014/main" id="{3BFE39EA-C854-4418-831F-D4CD6F66ED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16" y="3915180"/>
            <a:ext cx="2080914" cy="15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4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58B7F680-6D53-F54D-9CA5-607297377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7089495-7BDE-1843-90F4-992E887FF267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BEFDFF-78AD-3A4A-8DB9-DF8A50CEFE38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346F-0AA1-45C9-B228-9F8804FCA823}"/>
              </a:ext>
            </a:extLst>
          </p:cNvPr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B9180-528F-4F2C-BFBB-15264CB1A647}"/>
              </a:ext>
            </a:extLst>
          </p:cNvPr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B4B2-07EC-413B-9F96-9D4286F73FAC}"/>
              </a:ext>
            </a:extLst>
          </p:cNvPr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11FAF-BCA2-4546-992B-76DE8EEDE5F5}"/>
              </a:ext>
            </a:extLst>
          </p:cNvPr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1200C-5533-4C14-BCE3-8BC16387B0BD}"/>
              </a:ext>
            </a:extLst>
          </p:cNvPr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BA7E-F410-4B2D-ADCB-9E5F18A96C44}"/>
              </a:ext>
            </a:extLst>
          </p:cNvPr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9D642-5530-4220-BFE5-5A916EC0CF04}"/>
              </a:ext>
            </a:extLst>
          </p:cNvPr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F81BB-DFE9-4E3B-A8C7-3C8964866562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13" name="Picture 12" descr="A close up of a blackboard&#10;&#10;Description automatically generated">
            <a:extLst>
              <a:ext uri="{FF2B5EF4-FFF2-40B4-BE49-F238E27FC236}">
                <a16:creationId xmlns:a16="http://schemas.microsoft.com/office/drawing/2014/main" id="{925CEB3F-DC43-4958-8950-87A48562C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14" name="Picture 13" descr="A picture containing large, water, flying, sitting&#10;&#10;Description automatically generated">
            <a:extLst>
              <a:ext uri="{FF2B5EF4-FFF2-40B4-BE49-F238E27FC236}">
                <a16:creationId xmlns:a16="http://schemas.microsoft.com/office/drawing/2014/main" id="{7A2C627F-647E-44A0-9346-50BD023A9E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78" y="1785695"/>
            <a:ext cx="2080914" cy="1554706"/>
          </a:xfrm>
          <a:prstGeom prst="rect">
            <a:avLst/>
          </a:prstGeom>
        </p:spPr>
      </p:pic>
      <p:pic>
        <p:nvPicPr>
          <p:cNvPr id="16" name="Picture 15" descr="A picture containing flying, large, plane, smoke&#10;&#10;Description automatically generated">
            <a:extLst>
              <a:ext uri="{FF2B5EF4-FFF2-40B4-BE49-F238E27FC236}">
                <a16:creationId xmlns:a16="http://schemas.microsoft.com/office/drawing/2014/main" id="{E6C86FA5-0856-40E3-9FBB-3D29DEDA3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18" y="1785695"/>
            <a:ext cx="2080914" cy="1554706"/>
          </a:xfrm>
          <a:prstGeom prst="rect">
            <a:avLst/>
          </a:prstGeom>
        </p:spPr>
      </p:pic>
      <p:pic>
        <p:nvPicPr>
          <p:cNvPr id="18" name="Picture 17" descr="A picture containing bird, flying, sitting, sun&#10;&#10;Description automatically generated">
            <a:extLst>
              <a:ext uri="{FF2B5EF4-FFF2-40B4-BE49-F238E27FC236}">
                <a16:creationId xmlns:a16="http://schemas.microsoft.com/office/drawing/2014/main" id="{C5279473-B913-4B9B-BA91-B16F786E6F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457" y="1784983"/>
            <a:ext cx="2080914" cy="1554706"/>
          </a:xfrm>
          <a:prstGeom prst="rect">
            <a:avLst/>
          </a:prstGeom>
        </p:spPr>
      </p:pic>
      <p:pic>
        <p:nvPicPr>
          <p:cNvPr id="22" name="Picture 21" descr="A picture containing bird, flying, small, black&#10;&#10;Description automatically generated">
            <a:extLst>
              <a:ext uri="{FF2B5EF4-FFF2-40B4-BE49-F238E27FC236}">
                <a16:creationId xmlns:a16="http://schemas.microsoft.com/office/drawing/2014/main" id="{C6FC60FD-7A2C-4091-AEA9-80CB15D36D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3915180"/>
            <a:ext cx="2080914" cy="1554706"/>
          </a:xfrm>
          <a:prstGeom prst="rect">
            <a:avLst/>
          </a:prstGeom>
        </p:spPr>
      </p:pic>
      <p:pic>
        <p:nvPicPr>
          <p:cNvPr id="24" name="Picture 23" descr="A picture containing flying, large, playing, plane&#10;&#10;Description automatically generated">
            <a:extLst>
              <a:ext uri="{FF2B5EF4-FFF2-40B4-BE49-F238E27FC236}">
                <a16:creationId xmlns:a16="http://schemas.microsoft.com/office/drawing/2014/main" id="{1987F26C-92E4-41A8-88A0-48611785DD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78" y="3904510"/>
            <a:ext cx="2080914" cy="15547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708844-3DD1-4276-9718-286BF3056A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18" y="3904510"/>
            <a:ext cx="2080914" cy="1554706"/>
          </a:xfrm>
          <a:prstGeom prst="rect">
            <a:avLst/>
          </a:prstGeom>
        </p:spPr>
      </p:pic>
      <p:pic>
        <p:nvPicPr>
          <p:cNvPr id="29" name="Picture 28" descr="A picture containing flying, bird, sitting, close&#10;&#10;Description automatically generated">
            <a:extLst>
              <a:ext uri="{FF2B5EF4-FFF2-40B4-BE49-F238E27FC236}">
                <a16:creationId xmlns:a16="http://schemas.microsoft.com/office/drawing/2014/main" id="{E20FD973-4F53-4D3D-8DEE-82E9A71640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457" y="3904510"/>
            <a:ext cx="2095196" cy="15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7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18288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>
                <a:latin typeface="Gill Sans MT" panose="020B0502020104020203" pitchFamily="34" charset="0"/>
              </a:rPr>
              <a:t>Simulate the formation and cell dynamics of a tumor emboli</a:t>
            </a:r>
          </a:p>
          <a:p>
            <a:pPr marL="0" indent="0" algn="ctr">
              <a:buNone/>
            </a:pPr>
            <a:endParaRPr lang="en-US" sz="3600" dirty="0">
              <a:latin typeface="Gill Sans MT" panose="020B0502020104020203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Research Goal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4744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>
            <a:extLst>
              <a:ext uri="{FF2B5EF4-FFF2-40B4-BE49-F238E27FC236}">
                <a16:creationId xmlns:a16="http://schemas.microsoft.com/office/drawing/2014/main" id="{CF067645-CD04-2D45-9D2E-6A4028B5F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6331FC5-B89E-6C49-9627-F83AF976637E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22FB4F-7501-734E-B602-8F3422A939AC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346F-0AA1-45C9-B228-9F8804FCA823}"/>
              </a:ext>
            </a:extLst>
          </p:cNvPr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B9180-528F-4F2C-BFBB-15264CB1A647}"/>
              </a:ext>
            </a:extLst>
          </p:cNvPr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B4B2-07EC-413B-9F96-9D4286F73FAC}"/>
              </a:ext>
            </a:extLst>
          </p:cNvPr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11FAF-BCA2-4546-992B-76DE8EEDE5F5}"/>
              </a:ext>
            </a:extLst>
          </p:cNvPr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1200C-5533-4C14-BCE3-8BC16387B0BD}"/>
              </a:ext>
            </a:extLst>
          </p:cNvPr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BA7E-F410-4B2D-ADCB-9E5F18A96C44}"/>
              </a:ext>
            </a:extLst>
          </p:cNvPr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9D642-5530-4220-BFE5-5A916EC0CF04}"/>
              </a:ext>
            </a:extLst>
          </p:cNvPr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F81BB-DFE9-4E3B-A8C7-3C8964866562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13" name="Picture 12" descr="A close up of a blackboard&#10;&#10;Description automatically generated">
            <a:extLst>
              <a:ext uri="{FF2B5EF4-FFF2-40B4-BE49-F238E27FC236}">
                <a16:creationId xmlns:a16="http://schemas.microsoft.com/office/drawing/2014/main" id="{05C075C4-F45A-4548-A2BB-B350F020B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3" name="Picture 2" descr="A picture containing flying, plane, bird, large&#10;&#10;Description automatically generated">
            <a:extLst>
              <a:ext uri="{FF2B5EF4-FFF2-40B4-BE49-F238E27FC236}">
                <a16:creationId xmlns:a16="http://schemas.microsoft.com/office/drawing/2014/main" id="{289E2B46-8E3B-4E3B-A10A-F0550AA6B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62" y="1785695"/>
            <a:ext cx="2080914" cy="1554706"/>
          </a:xfrm>
          <a:prstGeom prst="rect">
            <a:avLst/>
          </a:prstGeom>
        </p:spPr>
      </p:pic>
      <p:pic>
        <p:nvPicPr>
          <p:cNvPr id="16" name="Picture 15" descr="A picture containing plane, water, large, flying&#10;&#10;Description automatically generated">
            <a:extLst>
              <a:ext uri="{FF2B5EF4-FFF2-40B4-BE49-F238E27FC236}">
                <a16:creationId xmlns:a16="http://schemas.microsoft.com/office/drawing/2014/main" id="{88F3ABE0-D0FC-4319-A783-05A8B865D2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22" y="1785695"/>
            <a:ext cx="2080914" cy="1554706"/>
          </a:xfrm>
          <a:prstGeom prst="rect">
            <a:avLst/>
          </a:prstGeom>
        </p:spPr>
      </p:pic>
      <p:pic>
        <p:nvPicPr>
          <p:cNvPr id="18" name="Picture 17" descr="A picture containing flying, sitting, bird, rain&#10;&#10;Description automatically generated">
            <a:extLst>
              <a:ext uri="{FF2B5EF4-FFF2-40B4-BE49-F238E27FC236}">
                <a16:creationId xmlns:a16="http://schemas.microsoft.com/office/drawing/2014/main" id="{81D997DA-5A89-4154-9D7F-FC09C65A36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83" y="1785695"/>
            <a:ext cx="2080914" cy="1554706"/>
          </a:xfrm>
          <a:prstGeom prst="rect">
            <a:avLst/>
          </a:prstGeom>
        </p:spPr>
      </p:pic>
      <p:pic>
        <p:nvPicPr>
          <p:cNvPr id="22" name="Picture 21" descr="A picture containing flying, large, plane, bird&#10;&#10;Description automatically generated">
            <a:extLst>
              <a:ext uri="{FF2B5EF4-FFF2-40B4-BE49-F238E27FC236}">
                <a16:creationId xmlns:a16="http://schemas.microsoft.com/office/drawing/2014/main" id="{E45C48D8-EA12-4682-BA78-E2162357F4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3915180"/>
            <a:ext cx="2080914" cy="1554706"/>
          </a:xfrm>
          <a:prstGeom prst="rect">
            <a:avLst/>
          </a:prstGeom>
        </p:spPr>
      </p:pic>
      <p:pic>
        <p:nvPicPr>
          <p:cNvPr id="24" name="Picture 23" descr="A picture containing sitting, bird, white, flying&#10;&#10;Description automatically generated">
            <a:extLst>
              <a:ext uri="{FF2B5EF4-FFF2-40B4-BE49-F238E27FC236}">
                <a16:creationId xmlns:a16="http://schemas.microsoft.com/office/drawing/2014/main" id="{E527EEF6-BA39-488D-BFFC-08A693C519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62" y="3922704"/>
            <a:ext cx="2070844" cy="1547182"/>
          </a:xfrm>
          <a:prstGeom prst="rect">
            <a:avLst/>
          </a:prstGeom>
        </p:spPr>
      </p:pic>
      <p:pic>
        <p:nvPicPr>
          <p:cNvPr id="26" name="Picture 25" descr="A picture containing nature, flying, bird, large&#10;&#10;Description automatically generated">
            <a:extLst>
              <a:ext uri="{FF2B5EF4-FFF2-40B4-BE49-F238E27FC236}">
                <a16:creationId xmlns:a16="http://schemas.microsoft.com/office/drawing/2014/main" id="{7BAADC0F-7A0D-4590-8597-EBA9B86CF3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22" y="3922704"/>
            <a:ext cx="2080914" cy="1554706"/>
          </a:xfrm>
          <a:prstGeom prst="rect">
            <a:avLst/>
          </a:prstGeom>
        </p:spPr>
      </p:pic>
      <p:pic>
        <p:nvPicPr>
          <p:cNvPr id="28" name="Picture 27" descr="A picture containing sitting, white, large, water&#10;&#10;Description automatically generated">
            <a:extLst>
              <a:ext uri="{FF2B5EF4-FFF2-40B4-BE49-F238E27FC236}">
                <a16:creationId xmlns:a16="http://schemas.microsoft.com/office/drawing/2014/main" id="{A3F7AF1F-FF6E-49B3-80D9-DB74CB86C8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83" y="3922704"/>
            <a:ext cx="2070844" cy="15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7EAA0C9F-5651-8945-9537-B27315A66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EC3D795-CE1B-B848-9BB1-1CE46BA630B0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F5F90-664B-1146-828F-A13A53127D00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346F-0AA1-45C9-B228-9F8804FCA823}"/>
              </a:ext>
            </a:extLst>
          </p:cNvPr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B9180-528F-4F2C-BFBB-15264CB1A647}"/>
              </a:ext>
            </a:extLst>
          </p:cNvPr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B4B2-07EC-413B-9F96-9D4286F73FAC}"/>
              </a:ext>
            </a:extLst>
          </p:cNvPr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11FAF-BCA2-4546-992B-76DE8EEDE5F5}"/>
              </a:ext>
            </a:extLst>
          </p:cNvPr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1200C-5533-4C14-BCE3-8BC16387B0BD}"/>
              </a:ext>
            </a:extLst>
          </p:cNvPr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BA7E-F410-4B2D-ADCB-9E5F18A96C44}"/>
              </a:ext>
            </a:extLst>
          </p:cNvPr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9D642-5530-4220-BFE5-5A916EC0CF04}"/>
              </a:ext>
            </a:extLst>
          </p:cNvPr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F81BB-DFE9-4E3B-A8C7-3C8964866562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13" name="Picture 12" descr="A close up of a blackboard&#10;&#10;Description automatically generated">
            <a:extLst>
              <a:ext uri="{FF2B5EF4-FFF2-40B4-BE49-F238E27FC236}">
                <a16:creationId xmlns:a16="http://schemas.microsoft.com/office/drawing/2014/main" id="{05C075C4-F45A-4548-A2BB-B350F020B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3" name="Picture 2" descr="A picture containing sitting, green, large, table&#10;&#10;Description automatically generated">
            <a:extLst>
              <a:ext uri="{FF2B5EF4-FFF2-40B4-BE49-F238E27FC236}">
                <a16:creationId xmlns:a16="http://schemas.microsoft.com/office/drawing/2014/main" id="{22A5DD6F-B8F8-47CA-85AF-5BFD850E5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30" y="1785695"/>
            <a:ext cx="2080914" cy="1554706"/>
          </a:xfrm>
          <a:prstGeom prst="rect">
            <a:avLst/>
          </a:prstGeom>
        </p:spPr>
      </p:pic>
      <p:pic>
        <p:nvPicPr>
          <p:cNvPr id="16" name="Picture 15" descr="A picture containing bird, large, flying, white&#10;&#10;Description automatically generated">
            <a:extLst>
              <a:ext uri="{FF2B5EF4-FFF2-40B4-BE49-F238E27FC236}">
                <a16:creationId xmlns:a16="http://schemas.microsoft.com/office/drawing/2014/main" id="{317FFDBF-72F9-46C1-BFC4-FE8A3021CC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36" y="1785695"/>
            <a:ext cx="2080914" cy="1554706"/>
          </a:xfrm>
          <a:prstGeom prst="rect">
            <a:avLst/>
          </a:prstGeom>
        </p:spPr>
      </p:pic>
      <p:pic>
        <p:nvPicPr>
          <p:cNvPr id="18" name="Picture 17" descr="A picture containing flying, bird, large, plane&#10;&#10;Description automatically generated">
            <a:extLst>
              <a:ext uri="{FF2B5EF4-FFF2-40B4-BE49-F238E27FC236}">
                <a16:creationId xmlns:a16="http://schemas.microsoft.com/office/drawing/2014/main" id="{6DC80AD4-6A75-4DEC-98CD-2408A1ACDF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42" y="1785695"/>
            <a:ext cx="2080914" cy="1554706"/>
          </a:xfrm>
          <a:prstGeom prst="rect">
            <a:avLst/>
          </a:prstGeom>
        </p:spPr>
      </p:pic>
      <p:pic>
        <p:nvPicPr>
          <p:cNvPr id="20" name="Picture 19" descr="A picture containing sitting, flying, large, white&#10;&#10;Description automatically generated">
            <a:extLst>
              <a:ext uri="{FF2B5EF4-FFF2-40B4-BE49-F238E27FC236}">
                <a16:creationId xmlns:a16="http://schemas.microsoft.com/office/drawing/2014/main" id="{B19BF36D-F7E9-4527-BA7A-183803B828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3904510"/>
            <a:ext cx="2080914" cy="1554706"/>
          </a:xfrm>
          <a:prstGeom prst="rect">
            <a:avLst/>
          </a:prstGeom>
        </p:spPr>
      </p:pic>
      <p:pic>
        <p:nvPicPr>
          <p:cNvPr id="22" name="Picture 21" descr="A picture containing sitting, looking, man, cake&#10;&#10;Description automatically generated">
            <a:extLst>
              <a:ext uri="{FF2B5EF4-FFF2-40B4-BE49-F238E27FC236}">
                <a16:creationId xmlns:a16="http://schemas.microsoft.com/office/drawing/2014/main" id="{4F49261B-3204-4D6C-98EB-5E79C2B7C8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30" y="3904510"/>
            <a:ext cx="2080914" cy="1554706"/>
          </a:xfrm>
          <a:prstGeom prst="rect">
            <a:avLst/>
          </a:prstGeom>
        </p:spPr>
      </p:pic>
      <p:pic>
        <p:nvPicPr>
          <p:cNvPr id="26" name="Picture 25" descr="A picture containing indoor, white, cat, black&#10;&#10;Description automatically generated">
            <a:extLst>
              <a:ext uri="{FF2B5EF4-FFF2-40B4-BE49-F238E27FC236}">
                <a16:creationId xmlns:a16="http://schemas.microsoft.com/office/drawing/2014/main" id="{F21104F7-530E-497F-BD73-587FF46EA5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33" y="3904510"/>
            <a:ext cx="2078117" cy="1552616"/>
          </a:xfrm>
          <a:prstGeom prst="rect">
            <a:avLst/>
          </a:prstGeom>
        </p:spPr>
      </p:pic>
      <p:pic>
        <p:nvPicPr>
          <p:cNvPr id="28" name="Picture 27" descr="A picture containing bird, white, black, sitting&#10;&#10;Description automatically generated">
            <a:extLst>
              <a:ext uri="{FF2B5EF4-FFF2-40B4-BE49-F238E27FC236}">
                <a16:creationId xmlns:a16="http://schemas.microsoft.com/office/drawing/2014/main" id="{D2FFA51F-E692-46E1-B361-752BEF07F5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42" y="3901405"/>
            <a:ext cx="2078117" cy="155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0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E94315F2-62FE-FA4E-B206-6A7F53F45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BE71B0AB-7491-C941-BB8A-ACB79FF66ED9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AE0C80-3E69-AC4E-998D-0E79FABBC2E5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0" name="TextBox 19"/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1" name="TextBox 20"/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2" name="TextBox 21"/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3" name="TextBox 22"/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8154FB-475C-44EE-856C-8CD311F79B10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6" name="Picture 5" descr="A picture containing flying, bird, large, table&#10;&#10;Description automatically generated">
            <a:extLst>
              <a:ext uri="{FF2B5EF4-FFF2-40B4-BE49-F238E27FC236}">
                <a16:creationId xmlns:a16="http://schemas.microsoft.com/office/drawing/2014/main" id="{6DDD8D66-611A-4535-BDB6-61A857ECF4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57" y="1780409"/>
            <a:ext cx="2073839" cy="1549421"/>
          </a:xfrm>
          <a:prstGeom prst="rect">
            <a:avLst/>
          </a:prstGeom>
        </p:spPr>
      </p:pic>
      <p:pic>
        <p:nvPicPr>
          <p:cNvPr id="8" name="Picture 7" descr="A picture containing nature, large, plane, sitting&#10;&#10;Description automatically generated">
            <a:extLst>
              <a:ext uri="{FF2B5EF4-FFF2-40B4-BE49-F238E27FC236}">
                <a16:creationId xmlns:a16="http://schemas.microsoft.com/office/drawing/2014/main" id="{93850415-3EF5-4401-AF0F-E463E6A33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0409"/>
            <a:ext cx="2073840" cy="1549421"/>
          </a:xfrm>
          <a:prstGeom prst="rect">
            <a:avLst/>
          </a:prstGeom>
        </p:spPr>
      </p:pic>
      <p:pic>
        <p:nvPicPr>
          <p:cNvPr id="10" name="Picture 9" descr="A picture containing sitting, food, large, flying&#10;&#10;Description automatically generated">
            <a:extLst>
              <a:ext uri="{FF2B5EF4-FFF2-40B4-BE49-F238E27FC236}">
                <a16:creationId xmlns:a16="http://schemas.microsoft.com/office/drawing/2014/main" id="{D15F07DA-74CD-4ADF-96EC-2DBE5E8E12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54" y="1785694"/>
            <a:ext cx="2073839" cy="1549421"/>
          </a:xfrm>
          <a:prstGeom prst="rect">
            <a:avLst/>
          </a:prstGeom>
        </p:spPr>
      </p:pic>
      <p:pic>
        <p:nvPicPr>
          <p:cNvPr id="27" name="Picture 26" descr="A picture containing nature, sitting, flying, large&#10;&#10;Description automatically generated">
            <a:extLst>
              <a:ext uri="{FF2B5EF4-FFF2-40B4-BE49-F238E27FC236}">
                <a16:creationId xmlns:a16="http://schemas.microsoft.com/office/drawing/2014/main" id="{A55928B1-D2C7-4B46-965E-56FE35760D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5" y="3904510"/>
            <a:ext cx="2065138" cy="1542919"/>
          </a:xfrm>
          <a:prstGeom prst="rect">
            <a:avLst/>
          </a:prstGeom>
        </p:spPr>
      </p:pic>
      <p:pic>
        <p:nvPicPr>
          <p:cNvPr id="29" name="Picture 28" descr="A picture containing sitting, flying, plane, large&#10;&#10;Description automatically generated">
            <a:extLst>
              <a:ext uri="{FF2B5EF4-FFF2-40B4-BE49-F238E27FC236}">
                <a16:creationId xmlns:a16="http://schemas.microsoft.com/office/drawing/2014/main" id="{08FC42CB-E5FA-4311-B058-B3FF0265F5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57" y="3904510"/>
            <a:ext cx="2063869" cy="1541971"/>
          </a:xfrm>
          <a:prstGeom prst="rect">
            <a:avLst/>
          </a:prstGeom>
        </p:spPr>
      </p:pic>
      <p:pic>
        <p:nvPicPr>
          <p:cNvPr id="31" name="Picture 30" descr="A picture containing bird, large, rain, table&#10;&#10;Description automatically generated">
            <a:extLst>
              <a:ext uri="{FF2B5EF4-FFF2-40B4-BE49-F238E27FC236}">
                <a16:creationId xmlns:a16="http://schemas.microsoft.com/office/drawing/2014/main" id="{6EC61B76-9372-4F56-9FB2-B785763325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04510"/>
            <a:ext cx="2063869" cy="1541972"/>
          </a:xfrm>
          <a:prstGeom prst="rect">
            <a:avLst/>
          </a:prstGeom>
        </p:spPr>
      </p:pic>
      <p:pic>
        <p:nvPicPr>
          <p:cNvPr id="28" name="Picture 27" descr="A close up of a blackboard&#10;&#10;Description automatically generated">
            <a:extLst>
              <a:ext uri="{FF2B5EF4-FFF2-40B4-BE49-F238E27FC236}">
                <a16:creationId xmlns:a16="http://schemas.microsoft.com/office/drawing/2014/main" id="{9282DDC7-1AEC-45E0-BB42-9F14892D23B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5" name="Picture 4" descr="A picture containing indoor, sitting, bird, black&#10;&#10;Description automatically generated">
            <a:extLst>
              <a:ext uri="{FF2B5EF4-FFF2-40B4-BE49-F238E27FC236}">
                <a16:creationId xmlns:a16="http://schemas.microsoft.com/office/drawing/2014/main" id="{45CB7B37-9231-4AF1-890B-28A5F46F38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44" y="3904510"/>
            <a:ext cx="2063869" cy="15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25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7C558B51-692C-9F46-9728-AFC9CD2F0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61E17E6-ED30-2A47-89A1-007ECABA3FE3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2E5D87-DE56-1F4E-82B0-0AB804B77D07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346F-0AA1-45C9-B228-9F8804FCA823}"/>
              </a:ext>
            </a:extLst>
          </p:cNvPr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B9180-528F-4F2C-BFBB-15264CB1A647}"/>
              </a:ext>
            </a:extLst>
          </p:cNvPr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B4B2-07EC-413B-9F96-9D4286F73FAC}"/>
              </a:ext>
            </a:extLst>
          </p:cNvPr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11FAF-BCA2-4546-992B-76DE8EEDE5F5}"/>
              </a:ext>
            </a:extLst>
          </p:cNvPr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1200C-5533-4C14-BCE3-8BC16387B0BD}"/>
              </a:ext>
            </a:extLst>
          </p:cNvPr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BA7E-F410-4B2D-ADCB-9E5F18A96C44}"/>
              </a:ext>
            </a:extLst>
          </p:cNvPr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9D642-5530-4220-BFE5-5A916EC0CF04}"/>
              </a:ext>
            </a:extLst>
          </p:cNvPr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F81BB-DFE9-4E3B-A8C7-3C8964866562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13" name="Picture 12" descr="A close up of a blackboard&#10;&#10;Description automatically generated">
            <a:extLst>
              <a:ext uri="{FF2B5EF4-FFF2-40B4-BE49-F238E27FC236}">
                <a16:creationId xmlns:a16="http://schemas.microsoft.com/office/drawing/2014/main" id="{FDB2D506-CAF3-44B0-9146-812BF0C8C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17" name="Picture 16" descr="A rainbow in the background&#10;&#10;Description automatically generated">
            <a:extLst>
              <a:ext uri="{FF2B5EF4-FFF2-40B4-BE49-F238E27FC236}">
                <a16:creationId xmlns:a16="http://schemas.microsoft.com/office/drawing/2014/main" id="{5AD20BC5-28A9-4ED2-8F6B-8B3FE7A07B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78" y="1785695"/>
            <a:ext cx="2080914" cy="1554706"/>
          </a:xfrm>
          <a:prstGeom prst="rect">
            <a:avLst/>
          </a:prstGeom>
        </p:spPr>
      </p:pic>
      <p:pic>
        <p:nvPicPr>
          <p:cNvPr id="19" name="Picture 18" descr="A picture containing flying, large, black, air&#10;&#10;Description automatically generated">
            <a:extLst>
              <a:ext uri="{FF2B5EF4-FFF2-40B4-BE49-F238E27FC236}">
                <a16:creationId xmlns:a16="http://schemas.microsoft.com/office/drawing/2014/main" id="{04609365-3638-44C0-90F4-BA585172E2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30" y="1770194"/>
            <a:ext cx="2101661" cy="1570207"/>
          </a:xfrm>
          <a:prstGeom prst="rect">
            <a:avLst/>
          </a:prstGeom>
        </p:spPr>
      </p:pic>
      <p:pic>
        <p:nvPicPr>
          <p:cNvPr id="20" name="Picture 19" descr="A picture containing bird, black, flying, rain&#10;&#10;Description automatically generated">
            <a:extLst>
              <a:ext uri="{FF2B5EF4-FFF2-40B4-BE49-F238E27FC236}">
                <a16:creationId xmlns:a16="http://schemas.microsoft.com/office/drawing/2014/main" id="{CBA82D34-E450-4A38-8142-F75A835701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29" y="1770194"/>
            <a:ext cx="2101661" cy="1570207"/>
          </a:xfrm>
          <a:prstGeom prst="rect">
            <a:avLst/>
          </a:prstGeom>
        </p:spPr>
      </p:pic>
      <p:pic>
        <p:nvPicPr>
          <p:cNvPr id="22" name="Picture 21" descr="A picture containing rain&#10;&#10;Description automatically generated">
            <a:extLst>
              <a:ext uri="{FF2B5EF4-FFF2-40B4-BE49-F238E27FC236}">
                <a16:creationId xmlns:a16="http://schemas.microsoft.com/office/drawing/2014/main" id="{95A58265-A3B9-483E-9D82-98EC0ED35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9" y="3904510"/>
            <a:ext cx="2070984" cy="1547287"/>
          </a:xfrm>
          <a:prstGeom prst="rect">
            <a:avLst/>
          </a:prstGeom>
        </p:spPr>
      </p:pic>
      <p:pic>
        <p:nvPicPr>
          <p:cNvPr id="24" name="Picture 23" descr="A picture containing flying, bird, plane, rain&#10;&#10;Description automatically generated">
            <a:extLst>
              <a:ext uri="{FF2B5EF4-FFF2-40B4-BE49-F238E27FC236}">
                <a16:creationId xmlns:a16="http://schemas.microsoft.com/office/drawing/2014/main" id="{C11CE925-541A-429D-8DE1-5C35B68B2B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78" y="3904510"/>
            <a:ext cx="2070984" cy="1547287"/>
          </a:xfrm>
          <a:prstGeom prst="rect">
            <a:avLst/>
          </a:prstGeom>
        </p:spPr>
      </p:pic>
      <p:pic>
        <p:nvPicPr>
          <p:cNvPr id="29" name="Picture 28" descr="A picture containing bird, large, flying, rain&#10;&#10;Description automatically generated">
            <a:extLst>
              <a:ext uri="{FF2B5EF4-FFF2-40B4-BE49-F238E27FC236}">
                <a16:creationId xmlns:a16="http://schemas.microsoft.com/office/drawing/2014/main" id="{D9F5896F-4530-4D0F-95AE-BF447B614B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30" y="3904510"/>
            <a:ext cx="2101661" cy="1570207"/>
          </a:xfrm>
          <a:prstGeom prst="rect">
            <a:avLst/>
          </a:prstGeom>
        </p:spPr>
      </p:pic>
      <p:pic>
        <p:nvPicPr>
          <p:cNvPr id="31" name="Picture 30" descr="A picture containing plane, flying, bird, large&#10;&#10;Description automatically generated">
            <a:extLst>
              <a:ext uri="{FF2B5EF4-FFF2-40B4-BE49-F238E27FC236}">
                <a16:creationId xmlns:a16="http://schemas.microsoft.com/office/drawing/2014/main" id="{61DB71FE-F21A-4C8A-89AD-2009CFD198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29" y="3904510"/>
            <a:ext cx="2101661" cy="15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25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E201D7EE-270B-2241-ABDE-ADE01CBE3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E4359E1-22B0-654F-83DB-16B6E4C006AA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AF968-BB2A-A147-8ABB-B01B70904412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346F-0AA1-45C9-B228-9F8804FCA823}"/>
              </a:ext>
            </a:extLst>
          </p:cNvPr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B9180-528F-4F2C-BFBB-15264CB1A647}"/>
              </a:ext>
            </a:extLst>
          </p:cNvPr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B4B2-07EC-413B-9F96-9D4286F73FAC}"/>
              </a:ext>
            </a:extLst>
          </p:cNvPr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11FAF-BCA2-4546-992B-76DE8EEDE5F5}"/>
              </a:ext>
            </a:extLst>
          </p:cNvPr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1200C-5533-4C14-BCE3-8BC16387B0BD}"/>
              </a:ext>
            </a:extLst>
          </p:cNvPr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BA7E-F410-4B2D-ADCB-9E5F18A96C44}"/>
              </a:ext>
            </a:extLst>
          </p:cNvPr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9D642-5530-4220-BFE5-5A916EC0CF04}"/>
              </a:ext>
            </a:extLst>
          </p:cNvPr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F81BB-DFE9-4E3B-A8C7-3C8964866562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13" name="Picture 12" descr="A close up of a blackboard&#10;&#10;Description automatically generated">
            <a:extLst>
              <a:ext uri="{FF2B5EF4-FFF2-40B4-BE49-F238E27FC236}">
                <a16:creationId xmlns:a16="http://schemas.microsoft.com/office/drawing/2014/main" id="{5E5E753A-8DE5-4761-B2BE-1D2196AFF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3" name="Picture 2" descr="A picture containing bird, small, flying, black&#10;&#10;Description automatically generated">
            <a:extLst>
              <a:ext uri="{FF2B5EF4-FFF2-40B4-BE49-F238E27FC236}">
                <a16:creationId xmlns:a16="http://schemas.microsoft.com/office/drawing/2014/main" id="{1A4EC3D9-2198-402A-ACB0-13ED34866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4" y="1785695"/>
            <a:ext cx="2080914" cy="1554706"/>
          </a:xfrm>
          <a:prstGeom prst="rect">
            <a:avLst/>
          </a:prstGeom>
        </p:spPr>
      </p:pic>
      <p:pic>
        <p:nvPicPr>
          <p:cNvPr id="15" name="Picture 14" descr="A picture containing plane, sitting, large, man&#10;&#10;Description automatically generated">
            <a:extLst>
              <a:ext uri="{FF2B5EF4-FFF2-40B4-BE49-F238E27FC236}">
                <a16:creationId xmlns:a16="http://schemas.microsoft.com/office/drawing/2014/main" id="{792913B2-ACD2-4990-AD63-0CA5D63B80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85695"/>
            <a:ext cx="2080914" cy="1554706"/>
          </a:xfrm>
          <a:prstGeom prst="rect">
            <a:avLst/>
          </a:prstGeom>
        </p:spPr>
      </p:pic>
      <p:pic>
        <p:nvPicPr>
          <p:cNvPr id="17" name="Picture 16" descr="A picture containing flying, large, water, sitting&#10;&#10;Description automatically generated">
            <a:extLst>
              <a:ext uri="{FF2B5EF4-FFF2-40B4-BE49-F238E27FC236}">
                <a16:creationId xmlns:a16="http://schemas.microsoft.com/office/drawing/2014/main" id="{1C07CD82-9D75-42EA-9C9E-567E855786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3963943"/>
            <a:ext cx="2080914" cy="1554706"/>
          </a:xfrm>
          <a:prstGeom prst="rect">
            <a:avLst/>
          </a:prstGeom>
        </p:spPr>
      </p:pic>
      <p:pic>
        <p:nvPicPr>
          <p:cNvPr id="23" name="Picture 22" descr="A picture containing outdoor, flying, plane, airplane&#10;&#10;Description automatically generated">
            <a:extLst>
              <a:ext uri="{FF2B5EF4-FFF2-40B4-BE49-F238E27FC236}">
                <a16:creationId xmlns:a16="http://schemas.microsoft.com/office/drawing/2014/main" id="{1A28CF0C-7C4E-4E4D-9991-CAF998AE9F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3" y="3963943"/>
            <a:ext cx="2080915" cy="1554707"/>
          </a:xfrm>
          <a:prstGeom prst="rect">
            <a:avLst/>
          </a:prstGeom>
        </p:spPr>
      </p:pic>
      <p:pic>
        <p:nvPicPr>
          <p:cNvPr id="26" name="Picture 25" descr="A picture containing rain, flying, large, bird&#10;&#10;Description automatically generated">
            <a:extLst>
              <a:ext uri="{FF2B5EF4-FFF2-40B4-BE49-F238E27FC236}">
                <a16:creationId xmlns:a16="http://schemas.microsoft.com/office/drawing/2014/main" id="{97FC8D61-2398-42EB-88B4-7CF4E103AB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76" y="3963943"/>
            <a:ext cx="2080915" cy="1554707"/>
          </a:xfrm>
          <a:prstGeom prst="rect">
            <a:avLst/>
          </a:prstGeom>
        </p:spPr>
      </p:pic>
      <p:pic>
        <p:nvPicPr>
          <p:cNvPr id="28" name="Picture 27" descr="A picture containing bird, flying, sitting, rain&#10;&#10;Description automatically generated">
            <a:extLst>
              <a:ext uri="{FF2B5EF4-FFF2-40B4-BE49-F238E27FC236}">
                <a16:creationId xmlns:a16="http://schemas.microsoft.com/office/drawing/2014/main" id="{89444452-B02F-4E50-BDE1-14FA231BA7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92" y="3963942"/>
            <a:ext cx="2080916" cy="15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31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F58773A8-74A3-114D-9364-ED9CFA496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D0044B2-7664-C545-AEDB-18C80E52C05E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7E42F5-1669-BB44-BFE4-41230B5EC8D1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346F-0AA1-45C9-B228-9F8804FCA823}"/>
              </a:ext>
            </a:extLst>
          </p:cNvPr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B9180-528F-4F2C-BFBB-15264CB1A647}"/>
              </a:ext>
            </a:extLst>
          </p:cNvPr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B4B2-07EC-413B-9F96-9D4286F73FAC}"/>
              </a:ext>
            </a:extLst>
          </p:cNvPr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11FAF-BCA2-4546-992B-76DE8EEDE5F5}"/>
              </a:ext>
            </a:extLst>
          </p:cNvPr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1200C-5533-4C14-BCE3-8BC16387B0BD}"/>
              </a:ext>
            </a:extLst>
          </p:cNvPr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BA7E-F410-4B2D-ADCB-9E5F18A96C44}"/>
              </a:ext>
            </a:extLst>
          </p:cNvPr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9D642-5530-4220-BFE5-5A916EC0CF04}"/>
              </a:ext>
            </a:extLst>
          </p:cNvPr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F81BB-DFE9-4E3B-A8C7-3C8964866562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13" name="Picture 12" descr="A close up of a blackboard&#10;&#10;Description automatically generated">
            <a:extLst>
              <a:ext uri="{FF2B5EF4-FFF2-40B4-BE49-F238E27FC236}">
                <a16:creationId xmlns:a16="http://schemas.microsoft.com/office/drawing/2014/main" id="{8E793D24-E013-4C2F-9346-5EF65523F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3" name="Picture 2" descr="A picture containing bird, flying, large, sitting&#10;&#10;Description automatically generated">
            <a:extLst>
              <a:ext uri="{FF2B5EF4-FFF2-40B4-BE49-F238E27FC236}">
                <a16:creationId xmlns:a16="http://schemas.microsoft.com/office/drawing/2014/main" id="{B482240F-6961-4FA4-A83A-51F2D905A0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62" y="1785695"/>
            <a:ext cx="2080914" cy="1554706"/>
          </a:xfrm>
          <a:prstGeom prst="rect">
            <a:avLst/>
          </a:prstGeom>
        </p:spPr>
      </p:pic>
      <p:pic>
        <p:nvPicPr>
          <p:cNvPr id="15" name="Picture 14" descr="A picture containing large, rain, star&#10;&#10;Description automatically generated">
            <a:extLst>
              <a:ext uri="{FF2B5EF4-FFF2-40B4-BE49-F238E27FC236}">
                <a16:creationId xmlns:a16="http://schemas.microsoft.com/office/drawing/2014/main" id="{6009B9E3-0430-4E8B-A7BE-672937EE3D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30" y="1785695"/>
            <a:ext cx="2080914" cy="1554706"/>
          </a:xfrm>
          <a:prstGeom prst="rect">
            <a:avLst/>
          </a:prstGeom>
        </p:spPr>
      </p:pic>
      <p:pic>
        <p:nvPicPr>
          <p:cNvPr id="17" name="Picture 16" descr="A picture containing bird, rain&#10;&#10;Description automatically generated">
            <a:extLst>
              <a:ext uri="{FF2B5EF4-FFF2-40B4-BE49-F238E27FC236}">
                <a16:creationId xmlns:a16="http://schemas.microsoft.com/office/drawing/2014/main" id="{8177A274-B7C6-44F9-A598-888D494ED9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7" y="1785695"/>
            <a:ext cx="2080914" cy="1554706"/>
          </a:xfrm>
          <a:prstGeom prst="rect">
            <a:avLst/>
          </a:prstGeom>
        </p:spPr>
      </p:pic>
      <p:pic>
        <p:nvPicPr>
          <p:cNvPr id="19" name="Picture 18" descr="A picture containing rain, rainbow, star&#10;&#10;Description automatically generated">
            <a:extLst>
              <a:ext uri="{FF2B5EF4-FFF2-40B4-BE49-F238E27FC236}">
                <a16:creationId xmlns:a16="http://schemas.microsoft.com/office/drawing/2014/main" id="{DE9BAE49-56EE-4699-A351-D222241DE3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9" y="3915180"/>
            <a:ext cx="2070984" cy="1547287"/>
          </a:xfrm>
          <a:prstGeom prst="rect">
            <a:avLst/>
          </a:prstGeom>
        </p:spPr>
      </p:pic>
      <p:pic>
        <p:nvPicPr>
          <p:cNvPr id="21" name="Picture 20" descr="A picture containing rain, star&#10;&#10;Description automatically generated">
            <a:extLst>
              <a:ext uri="{FF2B5EF4-FFF2-40B4-BE49-F238E27FC236}">
                <a16:creationId xmlns:a16="http://schemas.microsoft.com/office/drawing/2014/main" id="{F7A945B8-8919-487B-A303-9DB8C77289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62" y="3904510"/>
            <a:ext cx="2080914" cy="1554706"/>
          </a:xfrm>
          <a:prstGeom prst="rect">
            <a:avLst/>
          </a:prstGeom>
        </p:spPr>
      </p:pic>
      <p:pic>
        <p:nvPicPr>
          <p:cNvPr id="24" name="Picture 23" descr="A picture containing large, bird, rain, flying&#10;&#10;Description automatically generated">
            <a:extLst>
              <a:ext uri="{FF2B5EF4-FFF2-40B4-BE49-F238E27FC236}">
                <a16:creationId xmlns:a16="http://schemas.microsoft.com/office/drawing/2014/main" id="{40A865AC-DD45-4D5E-BBA3-9C2A01809F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86" y="3904510"/>
            <a:ext cx="2080914" cy="1554706"/>
          </a:xfrm>
          <a:prstGeom prst="rect">
            <a:avLst/>
          </a:prstGeom>
        </p:spPr>
      </p:pic>
      <p:pic>
        <p:nvPicPr>
          <p:cNvPr id="26" name="Picture 25" descr="A picture containing bird, flying, sitting, rain&#10;&#10;Description automatically generated">
            <a:extLst>
              <a:ext uri="{FF2B5EF4-FFF2-40B4-BE49-F238E27FC236}">
                <a16:creationId xmlns:a16="http://schemas.microsoft.com/office/drawing/2014/main" id="{1C4C5D00-C519-480C-9FED-2000F195A4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04" y="3904510"/>
            <a:ext cx="2080914" cy="15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27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4ADD75A0-6C19-0A42-9ED5-11DB61DE1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8F9149E-BFF9-374E-8A7C-003B67DFFB50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9AF415-F8EF-8A46-9FFE-567177673F3D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346F-0AA1-45C9-B228-9F8804FCA823}"/>
              </a:ext>
            </a:extLst>
          </p:cNvPr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B9180-528F-4F2C-BFBB-15264CB1A647}"/>
              </a:ext>
            </a:extLst>
          </p:cNvPr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B4B2-07EC-413B-9F96-9D4286F73FAC}"/>
              </a:ext>
            </a:extLst>
          </p:cNvPr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11FAF-BCA2-4546-992B-76DE8EEDE5F5}"/>
              </a:ext>
            </a:extLst>
          </p:cNvPr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1200C-5533-4C14-BCE3-8BC16387B0BD}"/>
              </a:ext>
            </a:extLst>
          </p:cNvPr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BA7E-F410-4B2D-ADCB-9E5F18A96C44}"/>
              </a:ext>
            </a:extLst>
          </p:cNvPr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9D642-5530-4220-BFE5-5A916EC0CF04}"/>
              </a:ext>
            </a:extLst>
          </p:cNvPr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F81BB-DFE9-4E3B-A8C7-3C8964866562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13" name="Picture 12" descr="A close up of a blackboard&#10;&#10;Description automatically generated">
            <a:extLst>
              <a:ext uri="{FF2B5EF4-FFF2-40B4-BE49-F238E27FC236}">
                <a16:creationId xmlns:a16="http://schemas.microsoft.com/office/drawing/2014/main" id="{5C77F8C6-251D-4DA5-82DE-E6CA9D459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3" name="Picture 2" descr="A picture containing flying, large, bird, white&#10;&#10;Description automatically generated">
            <a:extLst>
              <a:ext uri="{FF2B5EF4-FFF2-40B4-BE49-F238E27FC236}">
                <a16:creationId xmlns:a16="http://schemas.microsoft.com/office/drawing/2014/main" id="{1A41FCAC-5712-4C72-8BFD-581433F77E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46" y="1785695"/>
            <a:ext cx="2080914" cy="1554706"/>
          </a:xfrm>
          <a:prstGeom prst="rect">
            <a:avLst/>
          </a:prstGeom>
        </p:spPr>
      </p:pic>
      <p:pic>
        <p:nvPicPr>
          <p:cNvPr id="15" name="Picture 14" descr="A picture containing flying, large, plane, sky&#10;&#10;Description automatically generated">
            <a:extLst>
              <a:ext uri="{FF2B5EF4-FFF2-40B4-BE49-F238E27FC236}">
                <a16:creationId xmlns:a16="http://schemas.microsoft.com/office/drawing/2014/main" id="{9D286378-CF8E-41A5-BB63-647A9ABECC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36" y="1793839"/>
            <a:ext cx="2080914" cy="1554706"/>
          </a:xfrm>
          <a:prstGeom prst="rect">
            <a:avLst/>
          </a:prstGeom>
        </p:spPr>
      </p:pic>
      <p:pic>
        <p:nvPicPr>
          <p:cNvPr id="17" name="Picture 16" descr="A picture containing star, rainbow, rain&#10;&#10;Description automatically generated">
            <a:extLst>
              <a:ext uri="{FF2B5EF4-FFF2-40B4-BE49-F238E27FC236}">
                <a16:creationId xmlns:a16="http://schemas.microsoft.com/office/drawing/2014/main" id="{AC7A7FDC-8296-474F-B02E-EBB7E06467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26" y="1795938"/>
            <a:ext cx="2078105" cy="1552607"/>
          </a:xfrm>
          <a:prstGeom prst="rect">
            <a:avLst/>
          </a:prstGeom>
        </p:spPr>
      </p:pic>
      <p:pic>
        <p:nvPicPr>
          <p:cNvPr id="19" name="Picture 18" descr="A picture containing indoor, sitting, bird, table&#10;&#10;Description automatically generated">
            <a:extLst>
              <a:ext uri="{FF2B5EF4-FFF2-40B4-BE49-F238E27FC236}">
                <a16:creationId xmlns:a16="http://schemas.microsoft.com/office/drawing/2014/main" id="{381DA03A-522E-4E62-8792-9C44272700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9" y="3915180"/>
            <a:ext cx="2070984" cy="1547287"/>
          </a:xfrm>
          <a:prstGeom prst="rect">
            <a:avLst/>
          </a:prstGeom>
        </p:spPr>
      </p:pic>
      <p:pic>
        <p:nvPicPr>
          <p:cNvPr id="21" name="Picture 20" descr="A picture containing rain, flying, rainbow, smoke&#10;&#10;Description automatically generated">
            <a:extLst>
              <a:ext uri="{FF2B5EF4-FFF2-40B4-BE49-F238E27FC236}">
                <a16:creationId xmlns:a16="http://schemas.microsoft.com/office/drawing/2014/main" id="{CEE27A83-FB3B-43A2-A73B-FB318DC604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46" y="3915180"/>
            <a:ext cx="2080914" cy="1554706"/>
          </a:xfrm>
          <a:prstGeom prst="rect">
            <a:avLst/>
          </a:prstGeom>
        </p:spPr>
      </p:pic>
      <p:pic>
        <p:nvPicPr>
          <p:cNvPr id="22" name="Picture 21" descr="A picture containing bird, black, sitting, small&#10;&#10;Description automatically generated">
            <a:extLst>
              <a:ext uri="{FF2B5EF4-FFF2-40B4-BE49-F238E27FC236}">
                <a16:creationId xmlns:a16="http://schemas.microsoft.com/office/drawing/2014/main" id="{3B84687F-866D-464F-8B88-DF2C62AD86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30" y="3904510"/>
            <a:ext cx="2080914" cy="1554706"/>
          </a:xfrm>
          <a:prstGeom prst="rect">
            <a:avLst/>
          </a:prstGeom>
        </p:spPr>
      </p:pic>
      <p:pic>
        <p:nvPicPr>
          <p:cNvPr id="24" name="Picture 23" descr="A picture containing bird, large, flying, black&#10;&#10;Description automatically generated">
            <a:extLst>
              <a:ext uri="{FF2B5EF4-FFF2-40B4-BE49-F238E27FC236}">
                <a16:creationId xmlns:a16="http://schemas.microsoft.com/office/drawing/2014/main" id="{9A6672B5-78E3-4DCD-816F-58CF3CDA22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13" y="3904510"/>
            <a:ext cx="2078105" cy="15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8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64877552-CC43-3847-A5CA-99E19C84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4A44D43-C15A-5E46-9F52-950269B2780B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Well 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C152CA-BC89-C545-B38C-7E24DB103ED9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1346F-0AA1-45C9-B228-9F8804FCA823}"/>
              </a:ext>
            </a:extLst>
          </p:cNvPr>
          <p:cNvSpPr txBox="1"/>
          <p:nvPr/>
        </p:nvSpPr>
        <p:spPr>
          <a:xfrm>
            <a:off x="887960" y="1510129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B9180-528F-4F2C-BFBB-15264CB1A647}"/>
              </a:ext>
            </a:extLst>
          </p:cNvPr>
          <p:cNvSpPr txBox="1"/>
          <p:nvPr/>
        </p:nvSpPr>
        <p:spPr>
          <a:xfrm>
            <a:off x="2931712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24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B4B2-07EC-413B-9F96-9D4286F73FAC}"/>
              </a:ext>
            </a:extLst>
          </p:cNvPr>
          <p:cNvSpPr txBox="1"/>
          <p:nvPr/>
        </p:nvSpPr>
        <p:spPr>
          <a:xfrm>
            <a:off x="4888460" y="153411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48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11FAF-BCA2-4546-992B-76DE8EEDE5F5}"/>
              </a:ext>
            </a:extLst>
          </p:cNvPr>
          <p:cNvSpPr txBox="1"/>
          <p:nvPr/>
        </p:nvSpPr>
        <p:spPr>
          <a:xfrm>
            <a:off x="887960" y="362751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96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1200C-5533-4C14-BCE3-8BC16387B0BD}"/>
              </a:ext>
            </a:extLst>
          </p:cNvPr>
          <p:cNvSpPr txBox="1"/>
          <p:nvPr/>
        </p:nvSpPr>
        <p:spPr>
          <a:xfrm>
            <a:off x="2931711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7BA7E-F410-4B2D-ADCB-9E5F18A96C44}"/>
              </a:ext>
            </a:extLst>
          </p:cNvPr>
          <p:cNvSpPr txBox="1"/>
          <p:nvPr/>
        </p:nvSpPr>
        <p:spPr>
          <a:xfrm>
            <a:off x="4952253" y="3642007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6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9D642-5530-4220-BFE5-5A916EC0CF04}"/>
              </a:ext>
            </a:extLst>
          </p:cNvPr>
          <p:cNvSpPr txBox="1"/>
          <p:nvPr/>
        </p:nvSpPr>
        <p:spPr>
          <a:xfrm>
            <a:off x="7008981" y="1508695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72 </a:t>
            </a:r>
            <a:r>
              <a:rPr lang="en-US" sz="1350" dirty="0" err="1"/>
              <a:t>hr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F81BB-DFE9-4E3B-A8C7-3C8964866562}"/>
              </a:ext>
            </a:extLst>
          </p:cNvPr>
          <p:cNvSpPr txBox="1"/>
          <p:nvPr/>
        </p:nvSpPr>
        <p:spPr>
          <a:xfrm>
            <a:off x="7094040" y="3638181"/>
            <a:ext cx="760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 d</a:t>
            </a:r>
          </a:p>
        </p:txBody>
      </p:sp>
      <p:pic>
        <p:nvPicPr>
          <p:cNvPr id="13" name="Picture 12" descr="A close up of a blackboard&#10;&#10;Description automatically generated">
            <a:extLst>
              <a:ext uri="{FF2B5EF4-FFF2-40B4-BE49-F238E27FC236}">
                <a16:creationId xmlns:a16="http://schemas.microsoft.com/office/drawing/2014/main" id="{EA7FE6F9-7EE7-4725-B789-082D3B068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1785695"/>
            <a:ext cx="2080914" cy="1554706"/>
          </a:xfrm>
          <a:prstGeom prst="rect">
            <a:avLst/>
          </a:prstGeom>
        </p:spPr>
      </p:pic>
      <p:pic>
        <p:nvPicPr>
          <p:cNvPr id="3" name="Picture 2" descr="A picture containing sitting, bird, large, white&#10;&#10;Description automatically generated">
            <a:extLst>
              <a:ext uri="{FF2B5EF4-FFF2-40B4-BE49-F238E27FC236}">
                <a16:creationId xmlns:a16="http://schemas.microsoft.com/office/drawing/2014/main" id="{6688FC94-AF2E-44AE-8E48-9BEE91DECD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46" y="1785695"/>
            <a:ext cx="2080914" cy="1554706"/>
          </a:xfrm>
          <a:prstGeom prst="rect">
            <a:avLst/>
          </a:prstGeom>
        </p:spPr>
      </p:pic>
      <p:pic>
        <p:nvPicPr>
          <p:cNvPr id="15" name="Picture 14" descr="A picture containing star&#10;&#10;Description automatically generated">
            <a:extLst>
              <a:ext uri="{FF2B5EF4-FFF2-40B4-BE49-F238E27FC236}">
                <a16:creationId xmlns:a16="http://schemas.microsoft.com/office/drawing/2014/main" id="{71D99E4F-3447-47E9-AC47-C261330992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36" y="1785695"/>
            <a:ext cx="2080914" cy="1554706"/>
          </a:xfrm>
          <a:prstGeom prst="rect">
            <a:avLst/>
          </a:prstGeom>
        </p:spPr>
      </p:pic>
      <p:pic>
        <p:nvPicPr>
          <p:cNvPr id="17" name="Picture 16" descr="A picture containing bird, flying, sitting, black&#10;&#10;Description automatically generated">
            <a:extLst>
              <a:ext uri="{FF2B5EF4-FFF2-40B4-BE49-F238E27FC236}">
                <a16:creationId xmlns:a16="http://schemas.microsoft.com/office/drawing/2014/main" id="{66CD1E02-63CD-4C05-AA8A-296B758E95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26" y="1785695"/>
            <a:ext cx="2080914" cy="1554706"/>
          </a:xfrm>
          <a:prstGeom prst="rect">
            <a:avLst/>
          </a:prstGeom>
        </p:spPr>
      </p:pic>
      <p:pic>
        <p:nvPicPr>
          <p:cNvPr id="21" name="Picture 20" descr="A picture containing flying, bird, white, sitting&#10;&#10;Description automatically generated">
            <a:extLst>
              <a:ext uri="{FF2B5EF4-FFF2-40B4-BE49-F238E27FC236}">
                <a16:creationId xmlns:a16="http://schemas.microsoft.com/office/drawing/2014/main" id="{45F1200B-FE1B-468B-8B9B-4C51D993DF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9" y="3904510"/>
            <a:ext cx="2080914" cy="1554706"/>
          </a:xfrm>
          <a:prstGeom prst="rect">
            <a:avLst/>
          </a:prstGeom>
        </p:spPr>
      </p:pic>
      <p:pic>
        <p:nvPicPr>
          <p:cNvPr id="23" name="Picture 22" descr="A picture containing plane, airplane, smoke, flying&#10;&#10;Description automatically generated">
            <a:extLst>
              <a:ext uri="{FF2B5EF4-FFF2-40B4-BE49-F238E27FC236}">
                <a16:creationId xmlns:a16="http://schemas.microsoft.com/office/drawing/2014/main" id="{61CA6AF8-2491-444C-88AD-8F3FC46353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46" y="3904510"/>
            <a:ext cx="2080914" cy="1554706"/>
          </a:xfrm>
          <a:prstGeom prst="rect">
            <a:avLst/>
          </a:prstGeom>
        </p:spPr>
      </p:pic>
      <p:pic>
        <p:nvPicPr>
          <p:cNvPr id="27" name="Picture 26" descr="A picture containing water, looking, flying, sitting&#10;&#10;Description automatically generated">
            <a:extLst>
              <a:ext uri="{FF2B5EF4-FFF2-40B4-BE49-F238E27FC236}">
                <a16:creationId xmlns:a16="http://schemas.microsoft.com/office/drawing/2014/main" id="{4F9D7BE1-1ABA-4351-948C-E8048C8368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26" y="3915180"/>
            <a:ext cx="2080914" cy="15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89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DF271C34-4CD0-C342-817B-7A5CBFCF9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F33DA22-29FA-2D4B-AB71-9646901080BC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 – Additional Images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BBB78D-5CE6-DF4C-B1D8-E31E315F2E9B}"/>
              </a:ext>
            </a:extLst>
          </p:cNvPr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0070" y="1723265"/>
            <a:ext cx="760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 </a:t>
            </a:r>
            <a:r>
              <a:rPr lang="en-US" sz="2200" dirty="0" err="1"/>
              <a:t>hr</a:t>
            </a:r>
            <a:endParaRPr lang="en-US" sz="2200" dirty="0"/>
          </a:p>
        </p:txBody>
      </p:sp>
      <p:sp>
        <p:nvSpPr>
          <p:cNvPr id="22" name="TextBox 21"/>
          <p:cNvSpPr txBox="1"/>
          <p:nvPr/>
        </p:nvSpPr>
        <p:spPr>
          <a:xfrm>
            <a:off x="3034381" y="1723265"/>
            <a:ext cx="897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24 </a:t>
            </a:r>
            <a:r>
              <a:rPr lang="en-US" sz="2200" dirty="0" err="1"/>
              <a:t>hr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5296727" y="1728243"/>
            <a:ext cx="897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48 </a:t>
            </a:r>
            <a:r>
              <a:rPr lang="en-US" sz="2200" dirty="0" err="1"/>
              <a:t>hr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797666" y="3754224"/>
            <a:ext cx="957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96 </a:t>
            </a:r>
            <a:r>
              <a:rPr lang="en-US" sz="2200" dirty="0" err="1"/>
              <a:t>hr</a:t>
            </a:r>
            <a:endParaRPr 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2999724" y="3744156"/>
            <a:ext cx="966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120 hr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80532" y="1723265"/>
            <a:ext cx="1053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72 </a:t>
            </a:r>
            <a:r>
              <a:rPr lang="en-US" sz="2200" dirty="0" err="1"/>
              <a:t>hr</a:t>
            </a:r>
            <a:endParaRPr lang="en-US" sz="2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028D5-1F3F-D84E-8738-DB02ED6EEB54}"/>
              </a:ext>
            </a:extLst>
          </p:cNvPr>
          <p:cNvSpPr txBox="1"/>
          <p:nvPr/>
        </p:nvSpPr>
        <p:spPr>
          <a:xfrm>
            <a:off x="5211674" y="3760243"/>
            <a:ext cx="966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144 hr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6B553-BAAD-F146-8A8F-600F48C4BE89}"/>
              </a:ext>
            </a:extLst>
          </p:cNvPr>
          <p:cNvSpPr txBox="1"/>
          <p:nvPr/>
        </p:nvSpPr>
        <p:spPr>
          <a:xfrm>
            <a:off x="7548126" y="3760243"/>
            <a:ext cx="966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168 hr</a:t>
            </a:r>
          </a:p>
        </p:txBody>
      </p:sp>
      <p:pic>
        <p:nvPicPr>
          <p:cNvPr id="41" name="Picture 40" descr="A picture containing water, outdoor, snow, rain&#10;&#10;Description automatically generated">
            <a:extLst>
              <a:ext uri="{FF2B5EF4-FFF2-40B4-BE49-F238E27FC236}">
                <a16:creationId xmlns:a16="http://schemas.microsoft.com/office/drawing/2014/main" id="{C0D25572-23DE-FB49-AC24-3D6057E9F2B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2" y="2225589"/>
            <a:ext cx="1810512" cy="1353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2" name="Picture 41" descr="A picture containing flying, bird, large, table&#10;&#10;Description automatically generated">
            <a:extLst>
              <a:ext uri="{FF2B5EF4-FFF2-40B4-BE49-F238E27FC236}">
                <a16:creationId xmlns:a16="http://schemas.microsoft.com/office/drawing/2014/main" id="{E8965D68-C717-D54E-9B84-6E3AED991A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33" y="2225589"/>
            <a:ext cx="1811356" cy="1353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Picture 42" descr="A picture containing nature, large, plane, sitting&#10;&#10;Description automatically generated">
            <a:extLst>
              <a:ext uri="{FF2B5EF4-FFF2-40B4-BE49-F238E27FC236}">
                <a16:creationId xmlns:a16="http://schemas.microsoft.com/office/drawing/2014/main" id="{326C70AF-3D1A-A44B-844F-4BC4531E64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789" y="2214473"/>
            <a:ext cx="1811356" cy="1353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4" name="Picture 43" descr="A picture containing sitting, food, large, flying&#10;&#10;Description automatically generated">
            <a:extLst>
              <a:ext uri="{FF2B5EF4-FFF2-40B4-BE49-F238E27FC236}">
                <a16:creationId xmlns:a16="http://schemas.microsoft.com/office/drawing/2014/main" id="{2B83E751-5F63-2E44-8FEF-4CF29EFA77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44" y="2214473"/>
            <a:ext cx="1811356" cy="1353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Picture 44" descr="A picture containing nature, sitting, flying, large&#10;&#10;Description automatically generated">
            <a:extLst>
              <a:ext uri="{FF2B5EF4-FFF2-40B4-BE49-F238E27FC236}">
                <a16:creationId xmlns:a16="http://schemas.microsoft.com/office/drawing/2014/main" id="{3602971E-12AF-1D44-B522-74640978A9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7" y="4292268"/>
            <a:ext cx="1811356" cy="1353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6" name="Picture 45" descr="A picture containing sitting, flying, plane, large&#10;&#10;Description automatically generated">
            <a:extLst>
              <a:ext uri="{FF2B5EF4-FFF2-40B4-BE49-F238E27FC236}">
                <a16:creationId xmlns:a16="http://schemas.microsoft.com/office/drawing/2014/main" id="{CFEDF381-67BA-074F-AFD6-6F792E1130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90" y="4295156"/>
            <a:ext cx="1915599" cy="1353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Picture 46" descr="A picture containing bird, large, rain, table&#10;&#10;Description automatically generated">
            <a:extLst>
              <a:ext uri="{FF2B5EF4-FFF2-40B4-BE49-F238E27FC236}">
                <a16:creationId xmlns:a16="http://schemas.microsoft.com/office/drawing/2014/main" id="{62B73676-1CC2-0B43-AB2E-780FA113C4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824" y="4269853"/>
            <a:ext cx="1811356" cy="1353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8" name="Picture 47" descr="A picture containing bird, large, flying, rain&#10;&#10;Description automatically generated">
            <a:extLst>
              <a:ext uri="{FF2B5EF4-FFF2-40B4-BE49-F238E27FC236}">
                <a16:creationId xmlns:a16="http://schemas.microsoft.com/office/drawing/2014/main" id="{5A8F247B-853C-144F-B026-CAA5B80C8A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35" y="4257997"/>
            <a:ext cx="1811356" cy="1353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0F4D57E-9063-4A48-96AB-526BD91770F7}"/>
              </a:ext>
            </a:extLst>
          </p:cNvPr>
          <p:cNvSpPr txBox="1"/>
          <p:nvPr/>
        </p:nvSpPr>
        <p:spPr>
          <a:xfrm>
            <a:off x="545995" y="6003425"/>
            <a:ext cx="51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taken at 4x magnification - light microscope</a:t>
            </a:r>
          </a:p>
        </p:txBody>
      </p:sp>
    </p:spTree>
    <p:extLst>
      <p:ext uri="{BB962C8B-B14F-4D97-AF65-F5344CB8AC3E}">
        <p14:creationId xmlns:p14="http://schemas.microsoft.com/office/powerpoint/2010/main" val="3154784545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ImageJ Analysis For Each Well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E99BF7-AE26-574F-A5E9-44368C45D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31158"/>
              </p:ext>
            </p:extLst>
          </p:nvPr>
        </p:nvGraphicFramePr>
        <p:xfrm>
          <a:off x="381000" y="1752601"/>
          <a:ext cx="8305800" cy="297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6250">
                  <a:extLst>
                    <a:ext uri="{9D8B030D-6E8A-4147-A177-3AD203B41FA5}">
                      <a16:colId xmlns:a16="http://schemas.microsoft.com/office/drawing/2014/main" val="2592920159"/>
                    </a:ext>
                  </a:extLst>
                </a:gridCol>
                <a:gridCol w="1146250">
                  <a:extLst>
                    <a:ext uri="{9D8B030D-6E8A-4147-A177-3AD203B41FA5}">
                      <a16:colId xmlns:a16="http://schemas.microsoft.com/office/drawing/2014/main" val="2455534391"/>
                    </a:ext>
                  </a:extLst>
                </a:gridCol>
                <a:gridCol w="1103379">
                  <a:extLst>
                    <a:ext uri="{9D8B030D-6E8A-4147-A177-3AD203B41FA5}">
                      <a16:colId xmlns:a16="http://schemas.microsoft.com/office/drawing/2014/main" val="378702859"/>
                    </a:ext>
                  </a:extLst>
                </a:gridCol>
                <a:gridCol w="832611">
                  <a:extLst>
                    <a:ext uri="{9D8B030D-6E8A-4147-A177-3AD203B41FA5}">
                      <a16:colId xmlns:a16="http://schemas.microsoft.com/office/drawing/2014/main" val="2953237193"/>
                    </a:ext>
                  </a:extLst>
                </a:gridCol>
                <a:gridCol w="859688">
                  <a:extLst>
                    <a:ext uri="{9D8B030D-6E8A-4147-A177-3AD203B41FA5}">
                      <a16:colId xmlns:a16="http://schemas.microsoft.com/office/drawing/2014/main" val="2191088109"/>
                    </a:ext>
                  </a:extLst>
                </a:gridCol>
                <a:gridCol w="832611">
                  <a:extLst>
                    <a:ext uri="{9D8B030D-6E8A-4147-A177-3AD203B41FA5}">
                      <a16:colId xmlns:a16="http://schemas.microsoft.com/office/drawing/2014/main" val="1985142571"/>
                    </a:ext>
                  </a:extLst>
                </a:gridCol>
                <a:gridCol w="812303">
                  <a:extLst>
                    <a:ext uri="{9D8B030D-6E8A-4147-A177-3AD203B41FA5}">
                      <a16:colId xmlns:a16="http://schemas.microsoft.com/office/drawing/2014/main" val="2918812319"/>
                    </a:ext>
                  </a:extLst>
                </a:gridCol>
                <a:gridCol w="767175">
                  <a:extLst>
                    <a:ext uri="{9D8B030D-6E8A-4147-A177-3AD203B41FA5}">
                      <a16:colId xmlns:a16="http://schemas.microsoft.com/office/drawing/2014/main" val="1662481528"/>
                    </a:ext>
                  </a:extLst>
                </a:gridCol>
                <a:gridCol w="805533">
                  <a:extLst>
                    <a:ext uri="{9D8B030D-6E8A-4147-A177-3AD203B41FA5}">
                      <a16:colId xmlns:a16="http://schemas.microsoft.com/office/drawing/2014/main" val="4385304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48hr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72hr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120hr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144hr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168hr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551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1(1)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33021, 4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75746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82387, 2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73724, 2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62607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50471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62816, 3</a:t>
                      </a: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16575044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2(1)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142.7, 10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None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84236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88967, 2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76025, 2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61878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60228, 3</a:t>
                      </a: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63923, 3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51274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3(1)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304, 16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47425, 3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None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68560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75474, 2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71270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62671, 4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58983, 3</a:t>
                      </a: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8052856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4(1)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263.4375, 16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60339,2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None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69133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69441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72073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58117, 2</a:t>
                      </a: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57377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65806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5(1)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167.451613, 31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None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82987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62692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62869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55633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73148, 2</a:t>
                      </a: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22554, 2</a:t>
                      </a: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16032660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6(1)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170.090901,33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123980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60492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57447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55749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54686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76084, 3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71880, 2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12659164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1(2)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430, 2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7637.75, 8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21116,4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60904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62966, 2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46367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31705428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2(2)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200.54, 22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48864.6667,3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29520.6667,3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67921, 2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60447, 2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61863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6251339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3(2)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164.714286, 7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24049.5,2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79697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76365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63876, 2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55198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243486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4(2)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283.090909,11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2906.42857,7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81542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67957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61600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56476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21710786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5(2)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237.4,10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1645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38688.5,2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69810, 2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71947, 2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57424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11031529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6(2)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237.043478, 46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1543.33333,3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86238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71285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67922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65511, 2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16" marR="6716" marT="6716" marB="0" anchor="b"/>
                </a:tc>
                <a:extLst>
                  <a:ext uri="{0D108BD9-81ED-4DB2-BD59-A6C34878D82A}">
                    <a16:rowId xmlns:a16="http://schemas.microsoft.com/office/drawing/2014/main" val="37523558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89F22D-5E44-6B45-A3F3-C581E60783FF}"/>
              </a:ext>
            </a:extLst>
          </p:cNvPr>
          <p:cNvSpPr txBox="1"/>
          <p:nvPr/>
        </p:nvSpPr>
        <p:spPr>
          <a:xfrm>
            <a:off x="5486400" y="5091447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Pixel</a:t>
            </a:r>
            <a:r>
              <a:rPr lang="en-US" baseline="30000" dirty="0"/>
              <a:t>2</a:t>
            </a:r>
            <a:r>
              <a:rPr lang="en-US" dirty="0"/>
              <a:t> = 100 – infinity: 0 hr</a:t>
            </a:r>
          </a:p>
          <a:p>
            <a:r>
              <a:rPr lang="en-US" dirty="0"/>
              <a:t>	 = 1000 – infinity: 24hr 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F02C4-C0BB-F048-9E08-B0DE2724D68D}"/>
              </a:ext>
            </a:extLst>
          </p:cNvPr>
          <p:cNvSpPr txBox="1"/>
          <p:nvPr/>
        </p:nvSpPr>
        <p:spPr>
          <a:xfrm>
            <a:off x="381000" y="506015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Primary </a:t>
            </a:r>
          </a:p>
          <a:p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= Extra</a:t>
            </a:r>
          </a:p>
        </p:txBody>
      </p:sp>
    </p:spTree>
    <p:extLst>
      <p:ext uri="{BB962C8B-B14F-4D97-AF65-F5344CB8AC3E}">
        <p14:creationId xmlns:p14="http://schemas.microsoft.com/office/powerpoint/2010/main" val="171407817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9" y="1037818"/>
            <a:ext cx="9144000" cy="584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Background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7726436" y="6126163"/>
            <a:ext cx="1447800" cy="41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ill Sans MT" panose="020B0502020104020203" pitchFamily="34" charset="0"/>
              </a:rPr>
              <a:t>Ramesh et al.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CD2C8-85EE-7640-8EA3-7B94B3B86FF9}"/>
              </a:ext>
            </a:extLst>
          </p:cNvPr>
          <p:cNvSpPr/>
          <p:nvPr/>
        </p:nvSpPr>
        <p:spPr>
          <a:xfrm>
            <a:off x="457200" y="1752600"/>
            <a:ext cx="8229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Clr>
                <a:schemeClr val="tx1"/>
              </a:buClr>
              <a:buFontTx/>
              <a:buChar char="-"/>
              <a:tabLst>
                <a:tab pos="3429000" algn="l"/>
              </a:tabLst>
            </a:pPr>
            <a:r>
              <a:rPr lang="en-US" sz="2700" dirty="0">
                <a:latin typeface="Gill Sans MT" panose="020B0502020104020203" pitchFamily="34" charset="0"/>
              </a:rPr>
              <a:t>Various 3D models have improved the study of host-tumor interactions</a:t>
            </a:r>
          </a:p>
          <a:p>
            <a:pPr marL="457200" indent="-457200">
              <a:spcAft>
                <a:spcPts val="1200"/>
              </a:spcAft>
              <a:buClr>
                <a:schemeClr val="tx1"/>
              </a:buClr>
              <a:buFontTx/>
              <a:buChar char="-"/>
              <a:tabLst>
                <a:tab pos="3429000" algn="l"/>
              </a:tabLst>
            </a:pPr>
            <a:r>
              <a:rPr lang="en-US" sz="2700" b="1" dirty="0">
                <a:latin typeface="Gill Sans MT" panose="020B0502020104020203" pitchFamily="34" charset="0"/>
              </a:rPr>
              <a:t>Time</a:t>
            </a:r>
            <a:r>
              <a:rPr lang="en-US" sz="2700" dirty="0">
                <a:latin typeface="Gill Sans MT" panose="020B0502020104020203" pitchFamily="34" charset="0"/>
              </a:rPr>
              <a:t> and </a:t>
            </a:r>
            <a:r>
              <a:rPr lang="en-US" sz="2700" b="1" dirty="0">
                <a:latin typeface="Gill Sans MT" panose="020B0502020104020203" pitchFamily="34" charset="0"/>
              </a:rPr>
              <a:t>resources</a:t>
            </a:r>
            <a:r>
              <a:rPr lang="en-US" sz="2700" dirty="0">
                <a:latin typeface="Gill Sans MT" panose="020B0502020104020203" pitchFamily="34" charset="0"/>
              </a:rPr>
              <a:t> required to create multicellular 3D spheroids and organoids </a:t>
            </a:r>
            <a:r>
              <a:rPr lang="en-US" sz="2700" i="1" dirty="0">
                <a:latin typeface="Gill Sans MT" panose="020B0502020104020203" pitchFamily="34" charset="0"/>
              </a:rPr>
              <a:t>in vitro</a:t>
            </a:r>
          </a:p>
          <a:p>
            <a:pPr marL="457200" indent="-457200">
              <a:spcAft>
                <a:spcPts val="1200"/>
              </a:spcAft>
              <a:buClr>
                <a:schemeClr val="tx1"/>
              </a:buClr>
              <a:buFontTx/>
              <a:buChar char="-"/>
              <a:tabLst>
                <a:tab pos="3429000" algn="l"/>
              </a:tabLst>
            </a:pPr>
            <a:r>
              <a:rPr lang="en-US" sz="2700" dirty="0">
                <a:latin typeface="Gill Sans MT" panose="020B0502020104020203" pitchFamily="34" charset="0"/>
              </a:rPr>
              <a:t>Limit high-throughput assessment of factors contributing to or targeting their formation </a:t>
            </a:r>
          </a:p>
        </p:txBody>
      </p:sp>
    </p:spTree>
    <p:extLst>
      <p:ext uri="{BB962C8B-B14F-4D97-AF65-F5344CB8AC3E}">
        <p14:creationId xmlns:p14="http://schemas.microsoft.com/office/powerpoint/2010/main" val="549548352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Area Growth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0C2D7DF7-E97F-5449-B4EB-539647F5EFF7}"/>
              </a:ext>
            </a:extLst>
          </p:cNvPr>
          <p:cNvSpPr/>
          <p:nvPr/>
        </p:nvSpPr>
        <p:spPr>
          <a:xfrm rot="5400000">
            <a:off x="3904844" y="4022702"/>
            <a:ext cx="343709" cy="34290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D5EBF35-BB3F-784A-B139-0B8222F2B562}"/>
              </a:ext>
            </a:extLst>
          </p:cNvPr>
          <p:cNvSpPr/>
          <p:nvPr/>
        </p:nvSpPr>
        <p:spPr>
          <a:xfrm rot="5400000">
            <a:off x="6550220" y="4878862"/>
            <a:ext cx="343709" cy="1709349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D4E48-6B06-174A-80C7-4295AA530206}"/>
              </a:ext>
            </a:extLst>
          </p:cNvPr>
          <p:cNvSpPr txBox="1"/>
          <p:nvPr/>
        </p:nvSpPr>
        <p:spPr>
          <a:xfrm>
            <a:off x="3086098" y="600734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Growth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2D581-3544-6146-8298-18C6514061A2}"/>
              </a:ext>
            </a:extLst>
          </p:cNvPr>
          <p:cNvSpPr txBox="1"/>
          <p:nvPr/>
        </p:nvSpPr>
        <p:spPr>
          <a:xfrm>
            <a:off x="5731474" y="601053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 Phase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BED5950-D2EA-1846-A0FA-0E7A0B1CA3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272284"/>
              </p:ext>
            </p:extLst>
          </p:nvPr>
        </p:nvGraphicFramePr>
        <p:xfrm>
          <a:off x="914400" y="1580708"/>
          <a:ext cx="7239000" cy="3897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6845664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979739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Simulation</a:t>
            </a:r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155497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DF271C34-4CD0-C342-817B-7A5CBFCF9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F33DA22-29FA-2D4B-AB71-9646901080BC}"/>
              </a:ext>
            </a:extLst>
          </p:cNvPr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Simulation</a:t>
            </a:r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Growth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BBB78D-5CE6-DF4C-B1D8-E31E315F2E9B}"/>
              </a:ext>
            </a:extLst>
          </p:cNvPr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8880" y="1739725"/>
            <a:ext cx="197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0 hr – 250 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D4D14D-E397-5646-A45A-060F187D78EB}"/>
              </a:ext>
            </a:extLst>
          </p:cNvPr>
          <p:cNvSpPr txBox="1"/>
          <p:nvPr/>
        </p:nvSpPr>
        <p:spPr>
          <a:xfrm>
            <a:off x="2581729" y="1734451"/>
            <a:ext cx="197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24 hr – 309 Cells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EF981B-D429-3D4A-B7F9-C6F35268121B}"/>
              </a:ext>
            </a:extLst>
          </p:cNvPr>
          <p:cNvSpPr txBox="1"/>
          <p:nvPr/>
        </p:nvSpPr>
        <p:spPr>
          <a:xfrm>
            <a:off x="4721893" y="1729042"/>
            <a:ext cx="197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48 hr – 400 Cells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C60A2-251A-424C-9FDB-0A9960339490}"/>
              </a:ext>
            </a:extLst>
          </p:cNvPr>
          <p:cNvSpPr txBox="1"/>
          <p:nvPr/>
        </p:nvSpPr>
        <p:spPr>
          <a:xfrm>
            <a:off x="6862057" y="1734451"/>
            <a:ext cx="197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72 hr – 531 Cells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F66AD8-B22F-984C-903B-82E7FA413D16}"/>
              </a:ext>
            </a:extLst>
          </p:cNvPr>
          <p:cNvSpPr txBox="1"/>
          <p:nvPr/>
        </p:nvSpPr>
        <p:spPr>
          <a:xfrm>
            <a:off x="438880" y="3950397"/>
            <a:ext cx="197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96 hr – 664 Cells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8A36EE-E4ED-804B-918A-C7560D162651}"/>
              </a:ext>
            </a:extLst>
          </p:cNvPr>
          <p:cNvSpPr txBox="1"/>
          <p:nvPr/>
        </p:nvSpPr>
        <p:spPr>
          <a:xfrm>
            <a:off x="2538728" y="3956722"/>
            <a:ext cx="206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120 hr – 871 Cells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BD6A1A-6CC8-7B44-BF79-AAE3DE9C20B7}"/>
              </a:ext>
            </a:extLst>
          </p:cNvPr>
          <p:cNvSpPr txBox="1"/>
          <p:nvPr/>
        </p:nvSpPr>
        <p:spPr>
          <a:xfrm>
            <a:off x="4581103" y="3919742"/>
            <a:ext cx="2258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144 hr – 1135 Cells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30C984-28C2-C64B-B831-E5555ED8129F}"/>
              </a:ext>
            </a:extLst>
          </p:cNvPr>
          <p:cNvSpPr txBox="1"/>
          <p:nvPr/>
        </p:nvSpPr>
        <p:spPr>
          <a:xfrm>
            <a:off x="6776057" y="3945123"/>
            <a:ext cx="2228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168 hr – 1514 Cells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65D5B-1B5F-6A41-AECE-80BF7F70FEE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"/>
          <a:stretch/>
        </p:blipFill>
        <p:spPr>
          <a:xfrm>
            <a:off x="517863" y="2169986"/>
            <a:ext cx="1810512" cy="1408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225E8-2275-C049-8075-6DB10A2F37EF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"/>
          <a:stretch/>
        </p:blipFill>
        <p:spPr>
          <a:xfrm>
            <a:off x="2665044" y="2187158"/>
            <a:ext cx="1810512" cy="1408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D06E8-B6F4-DA4B-AF43-24EFB4C789C7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"/>
          <a:stretch/>
        </p:blipFill>
        <p:spPr>
          <a:xfrm>
            <a:off x="4812225" y="2214116"/>
            <a:ext cx="1810512" cy="1408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98D4E9-28B9-8D4A-A642-46BE0797D0F9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4"/>
          <a:stretch/>
        </p:blipFill>
        <p:spPr>
          <a:xfrm>
            <a:off x="6945372" y="2235237"/>
            <a:ext cx="1810512" cy="1408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8A8520-8E03-AB41-BCC2-B5A1F817EFE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"/>
          <a:stretch/>
        </p:blipFill>
        <p:spPr>
          <a:xfrm>
            <a:off x="517863" y="4414883"/>
            <a:ext cx="1810512" cy="1408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3D99FC-9F69-B74E-A4C9-8F636EF15666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"/>
          <a:stretch/>
        </p:blipFill>
        <p:spPr>
          <a:xfrm>
            <a:off x="2665044" y="4439731"/>
            <a:ext cx="1810512" cy="1408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BAD3A2-EEFE-5B47-ABE0-8836228E9466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"/>
          <a:stretch/>
        </p:blipFill>
        <p:spPr>
          <a:xfrm>
            <a:off x="4805207" y="4439731"/>
            <a:ext cx="1810512" cy="1408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151949-A305-5440-B4C2-4147C7A534FC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"/>
          <a:stretch/>
        </p:blipFill>
        <p:spPr>
          <a:xfrm>
            <a:off x="6985224" y="4439731"/>
            <a:ext cx="1810512" cy="1408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0800482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Simulation of Tumor Emboli 7 Days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128320-EA37-244B-AA40-8AFDAC65C57A}"/>
              </a:ext>
            </a:extLst>
          </p:cNvPr>
          <p:cNvSpPr txBox="1"/>
          <p:nvPr/>
        </p:nvSpPr>
        <p:spPr>
          <a:xfrm>
            <a:off x="5029200" y="1702150"/>
            <a:ext cx="39624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Seeded 250 Epithelial Cells</a:t>
            </a:r>
          </a:p>
          <a:p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Center (x =0, y = 0):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Oxygen Concentration Initial: 38 mmHg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Oxygen Concentration Final: 34.98 mmHg</a:t>
            </a:r>
          </a:p>
          <a:p>
            <a:endParaRPr lang="en-US" dirty="0"/>
          </a:p>
          <a:p>
            <a:endParaRPr lang="en-US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42F605-7F31-AB40-8460-C876395D5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3172"/>
            <a:ext cx="4428998" cy="47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43635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Summary Statistics of Simulation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A36168-925A-C245-ADC7-031393510636}"/>
              </a:ext>
            </a:extLst>
          </p:cNvPr>
          <p:cNvSpPr/>
          <p:nvPr/>
        </p:nvSpPr>
        <p:spPr>
          <a:xfrm>
            <a:off x="457200" y="1297459"/>
            <a:ext cx="7924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Total volume = 3574208.074150933</a:t>
            </a:r>
            <a:br>
              <a:rPr lang="en-US" dirty="0"/>
            </a:br>
            <a:endParaRPr lang="en-US" dirty="0"/>
          </a:p>
          <a:p>
            <a:r>
              <a:rPr lang="en-US" dirty="0"/>
              <a:t>         </a:t>
            </a:r>
            <a:r>
              <a:rPr lang="en-US" dirty="0" err="1"/>
              <a:t>position_x</a:t>
            </a:r>
            <a:r>
              <a:rPr lang="en-US" dirty="0"/>
              <a:t>       </a:t>
            </a:r>
            <a:r>
              <a:rPr lang="en-US" dirty="0" err="1"/>
              <a:t>position_y</a:t>
            </a:r>
            <a:r>
              <a:rPr lang="en-US" dirty="0"/>
              <a:t>  </a:t>
            </a:r>
            <a:r>
              <a:rPr lang="en-US" dirty="0" err="1"/>
              <a:t>total_volume</a:t>
            </a:r>
            <a:r>
              <a:rPr lang="en-US" dirty="0"/>
              <a:t>  </a:t>
            </a:r>
            <a:r>
              <a:rPr lang="en-US" dirty="0" err="1"/>
              <a:t>current_phase</a:t>
            </a:r>
            <a:r>
              <a:rPr lang="en-US" dirty="0"/>
              <a:t>  </a:t>
            </a:r>
            <a:r>
              <a:rPr lang="en-US" dirty="0" err="1"/>
              <a:t>migration_speed</a:t>
            </a:r>
            <a:endParaRPr lang="en-US" dirty="0"/>
          </a:p>
          <a:p>
            <a:endParaRPr lang="en-US" dirty="0"/>
          </a:p>
          <a:p>
            <a:r>
              <a:rPr lang="en-US" dirty="0"/>
              <a:t>0     -53.046895     112.571901   2494.000000           14.0              0.2</a:t>
            </a:r>
          </a:p>
          <a:p>
            <a:r>
              <a:rPr lang="en-US" dirty="0"/>
              <a:t>1      40.591360     159.232617   2492.836350           14.0              0.2</a:t>
            </a:r>
          </a:p>
          <a:p>
            <a:r>
              <a:rPr lang="en-US" dirty="0"/>
              <a:t>2      30.965474     152.984076   2490.277169           14.0              0.2</a:t>
            </a:r>
          </a:p>
          <a:p>
            <a:r>
              <a:rPr lang="en-US" dirty="0"/>
              <a:t>3      -8.634057      140.719236   2491.088537           14.0              0.2</a:t>
            </a:r>
          </a:p>
          <a:p>
            <a:r>
              <a:rPr lang="en-US" dirty="0"/>
              <a:t>...          ...                         ...                         ...                     ...              ...</a:t>
            </a:r>
          </a:p>
          <a:p>
            <a:r>
              <a:rPr lang="en-US" dirty="0"/>
              <a:t>1500 -223.854848   44.364250   1255.816909          14.0              0.2</a:t>
            </a:r>
          </a:p>
          <a:p>
            <a:r>
              <a:rPr lang="en-US" dirty="0"/>
              <a:t>1501   59.641904   40.823400   1255.816436           14.0              0.2</a:t>
            </a:r>
          </a:p>
          <a:p>
            <a:r>
              <a:rPr lang="en-US" dirty="0"/>
              <a:t>1502  189.631795   13.532924   1246.752812          14.0              0.2</a:t>
            </a:r>
          </a:p>
          <a:p>
            <a:endParaRPr lang="en-US" dirty="0"/>
          </a:p>
          <a:p>
            <a:r>
              <a:rPr lang="en-US" dirty="0"/>
              <a:t>    Cell Type  Count</a:t>
            </a:r>
          </a:p>
          <a:p>
            <a:r>
              <a:rPr lang="en-US" dirty="0"/>
              <a:t>0  epithelial   1503</a:t>
            </a:r>
          </a:p>
        </p:txBody>
      </p:sp>
    </p:spTree>
    <p:extLst>
      <p:ext uri="{BB962C8B-B14F-4D97-AF65-F5344CB8AC3E}">
        <p14:creationId xmlns:p14="http://schemas.microsoft.com/office/powerpoint/2010/main" val="997977532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Tumor Emboli Area For Simulation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D050C1-9AA1-A944-B1A1-CF5DF2CA4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67113"/>
              </p:ext>
            </p:extLst>
          </p:nvPr>
        </p:nvGraphicFramePr>
        <p:xfrm>
          <a:off x="1600200" y="2016650"/>
          <a:ext cx="7162799" cy="5635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8541">
                  <a:extLst>
                    <a:ext uri="{9D8B030D-6E8A-4147-A177-3AD203B41FA5}">
                      <a16:colId xmlns:a16="http://schemas.microsoft.com/office/drawing/2014/main" val="2368602239"/>
                    </a:ext>
                  </a:extLst>
                </a:gridCol>
                <a:gridCol w="1057973">
                  <a:extLst>
                    <a:ext uri="{9D8B030D-6E8A-4147-A177-3AD203B41FA5}">
                      <a16:colId xmlns:a16="http://schemas.microsoft.com/office/drawing/2014/main" val="1141921480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68202471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3182551711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3606125985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2613132186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3986950893"/>
                    </a:ext>
                  </a:extLst>
                </a:gridCol>
              </a:tblGrid>
              <a:tr h="281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24hr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48hr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72hr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96hr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120hr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144hr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168hr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58429"/>
                  </a:ext>
                </a:extLst>
              </a:tr>
              <a:tr h="281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2655.84296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5788.4854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17127.2987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106085.919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129494.12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161330.185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204820.356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87394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F729FD-8C6C-5348-BD07-D7F5EEE6DD1B}"/>
              </a:ext>
            </a:extLst>
          </p:cNvPr>
          <p:cNvSpPr txBox="1"/>
          <p:nvPr/>
        </p:nvSpPr>
        <p:spPr>
          <a:xfrm>
            <a:off x="436605" y="1489646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Tumor Emboli Area – Using ImageJ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D97A6-87A1-4F4C-A3D3-3C830E8BD1FC}"/>
              </a:ext>
            </a:extLst>
          </p:cNvPr>
          <p:cNvSpPr txBox="1"/>
          <p:nvPr/>
        </p:nvSpPr>
        <p:spPr>
          <a:xfrm>
            <a:off x="7449835" y="5975833"/>
            <a:ext cx="180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Scale: 200 </a:t>
            </a: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Circularity: 0.00 – 1.00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AD3604-8D2C-8247-A5FD-F932D3E9DCB6}"/>
              </a:ext>
            </a:extLst>
          </p:cNvPr>
          <p:cNvCxnSpPr>
            <a:cxnSpLocks/>
          </p:cNvCxnSpPr>
          <p:nvPr/>
        </p:nvCxnSpPr>
        <p:spPr>
          <a:xfrm>
            <a:off x="3384464" y="5975833"/>
            <a:ext cx="237507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69EA8C-FBE6-234E-A6B6-54D8D0BD90E2}"/>
              </a:ext>
            </a:extLst>
          </p:cNvPr>
          <p:cNvSpPr txBox="1"/>
          <p:nvPr/>
        </p:nvSpPr>
        <p:spPr>
          <a:xfrm>
            <a:off x="3295651" y="6068166"/>
            <a:ext cx="255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Continuous Growth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80777DD-508A-B243-8E04-40E3BEB9A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4267075"/>
              </p:ext>
            </p:extLst>
          </p:nvPr>
        </p:nvGraphicFramePr>
        <p:xfrm>
          <a:off x="1600200" y="2791955"/>
          <a:ext cx="5638800" cy="3055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370024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Comparison Between Simulation and </a:t>
            </a:r>
            <a:r>
              <a:rPr lang="en-US" sz="3600" i="1" dirty="0">
                <a:solidFill>
                  <a:schemeClr val="accent1"/>
                </a:solidFill>
                <a:latin typeface="Bookman Old Style" panose="02050604050505020204" pitchFamily="18" charset="0"/>
              </a:rPr>
              <a:t>In Vitro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653AB1-D2F7-1C4E-B9CC-33788DB3D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33130"/>
              </p:ext>
            </p:extLst>
          </p:nvPr>
        </p:nvGraphicFramePr>
        <p:xfrm>
          <a:off x="457200" y="2388036"/>
          <a:ext cx="3799610" cy="2506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261">
                  <a:extLst>
                    <a:ext uri="{9D8B030D-6E8A-4147-A177-3AD203B41FA5}">
                      <a16:colId xmlns:a16="http://schemas.microsoft.com/office/drawing/2014/main" val="2144139592"/>
                    </a:ext>
                  </a:extLst>
                </a:gridCol>
                <a:gridCol w="1327261">
                  <a:extLst>
                    <a:ext uri="{9D8B030D-6E8A-4147-A177-3AD203B41FA5}">
                      <a16:colId xmlns:a16="http://schemas.microsoft.com/office/drawing/2014/main" val="2964965836"/>
                    </a:ext>
                  </a:extLst>
                </a:gridCol>
                <a:gridCol w="1145088">
                  <a:extLst>
                    <a:ext uri="{9D8B030D-6E8A-4147-A177-3AD203B41FA5}">
                      <a16:colId xmlns:a16="http://schemas.microsoft.com/office/drawing/2014/main" val="1986269179"/>
                    </a:ext>
                  </a:extLst>
                </a:gridCol>
              </a:tblGrid>
              <a:tr h="358134">
                <a:tc>
                  <a:txBody>
                    <a:bodyPr/>
                    <a:lstStyle/>
                    <a:p>
                      <a:pPr algn="ctr" fontAlgn="b"/>
                      <a:endParaRPr lang="en-US" sz="15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1" u="none" strike="noStrike" dirty="0">
                          <a:effectLst/>
                        </a:rPr>
                        <a:t>In vitro</a:t>
                      </a:r>
                      <a:endParaRPr lang="en-US" sz="15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Simulation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6154102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24 - 48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2.530387671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0.54118517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5719644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48 - 72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0.317314504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0.66203162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8936524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72 - 96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-0.199217859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0.83855257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641671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96 - 120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0.313835693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0.18076652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798739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120 - 144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-0.542353778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0.19733483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8847377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144 - 168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-0.050106634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0.21233325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32504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50516E-6CEC-524B-AD70-2307B1B491F3}"/>
              </a:ext>
            </a:extLst>
          </p:cNvPr>
          <p:cNvSpPr txBox="1"/>
          <p:nvPr/>
        </p:nvSpPr>
        <p:spPr>
          <a:xfrm>
            <a:off x="1241714" y="1789540"/>
            <a:ext cx="22305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Rate of Growth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4E98F-376D-0C4B-9046-0F8548AFF007}"/>
              </a:ext>
            </a:extLst>
          </p:cNvPr>
          <p:cNvSpPr txBox="1"/>
          <p:nvPr/>
        </p:nvSpPr>
        <p:spPr>
          <a:xfrm>
            <a:off x="5110594" y="1789540"/>
            <a:ext cx="3325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Percent Rate of Growth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4BFA55-A420-C34B-A2C2-E1E7B0409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57876"/>
              </p:ext>
            </p:extLst>
          </p:nvPr>
        </p:nvGraphicFramePr>
        <p:xfrm>
          <a:off x="4873335" y="2388036"/>
          <a:ext cx="3799610" cy="2506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261">
                  <a:extLst>
                    <a:ext uri="{9D8B030D-6E8A-4147-A177-3AD203B41FA5}">
                      <a16:colId xmlns:a16="http://schemas.microsoft.com/office/drawing/2014/main" val="3218546896"/>
                    </a:ext>
                  </a:extLst>
                </a:gridCol>
                <a:gridCol w="1327261">
                  <a:extLst>
                    <a:ext uri="{9D8B030D-6E8A-4147-A177-3AD203B41FA5}">
                      <a16:colId xmlns:a16="http://schemas.microsoft.com/office/drawing/2014/main" val="34966794"/>
                    </a:ext>
                  </a:extLst>
                </a:gridCol>
                <a:gridCol w="1145088">
                  <a:extLst>
                    <a:ext uri="{9D8B030D-6E8A-4147-A177-3AD203B41FA5}">
                      <a16:colId xmlns:a16="http://schemas.microsoft.com/office/drawing/2014/main" val="1134083780"/>
                    </a:ext>
                  </a:extLst>
                </a:gridCol>
              </a:tblGrid>
              <a:tr h="358134">
                <a:tc>
                  <a:txBody>
                    <a:bodyPr/>
                    <a:lstStyle/>
                    <a:p>
                      <a:pPr algn="ctr" fontAlgn="b"/>
                      <a:endParaRPr lang="en-US" sz="15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1" u="none" strike="noStrike" dirty="0">
                          <a:effectLst/>
                        </a:rPr>
                        <a:t>In vitro</a:t>
                      </a:r>
                      <a:endParaRPr lang="en-US" sz="15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Simulation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9718153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24 - 48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253.04%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54.12%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683492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48 - 72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66.20%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4475677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72 - 96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-19.92%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83.86%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066796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96 - 120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18.08%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4399108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120 - 144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-54.24%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19.73%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0462135"/>
                  </a:ext>
                </a:extLst>
              </a:tr>
              <a:tr h="35813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144 - 168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125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011195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57599"/>
          </a:xfrm>
        </p:spPr>
        <p:txBody>
          <a:bodyPr>
            <a:normAutofit/>
          </a:bodyPr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Cell Features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3716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E34826F-2D97-7146-B296-FECFE744CF0D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957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Epithelial</a:t>
            </a:r>
          </a:p>
          <a:p>
            <a:pPr lvl="1"/>
            <a:r>
              <a:rPr lang="en-US" dirty="0"/>
              <a:t>EBFR Receptor</a:t>
            </a:r>
          </a:p>
          <a:p>
            <a:pPr lvl="2"/>
            <a:r>
              <a:rPr lang="en-US" dirty="0"/>
              <a:t>Binding rate</a:t>
            </a:r>
          </a:p>
          <a:p>
            <a:pPr lvl="2"/>
            <a:r>
              <a:rPr lang="en-US" dirty="0"/>
              <a:t>Threshold inducing EMT</a:t>
            </a:r>
          </a:p>
          <a:p>
            <a:pPr lvl="1"/>
            <a:r>
              <a:rPr lang="en-US" dirty="0"/>
              <a:t>E-cadherin</a:t>
            </a:r>
          </a:p>
          <a:p>
            <a:r>
              <a:rPr lang="en-US" dirty="0"/>
              <a:t>Mesenchymal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dirty="0"/>
              <a:t>EBFR</a:t>
            </a:r>
          </a:p>
          <a:p>
            <a:pPr lvl="1"/>
            <a:r>
              <a:rPr lang="en-US" dirty="0"/>
              <a:t>E-cadherin</a:t>
            </a:r>
          </a:p>
          <a:p>
            <a:pPr lvl="1"/>
            <a:r>
              <a:rPr lang="en-US" dirty="0"/>
              <a:t>N-Cadherin  </a:t>
            </a:r>
          </a:p>
          <a:p>
            <a:r>
              <a:rPr lang="en-US" dirty="0"/>
              <a:t>CSC</a:t>
            </a:r>
          </a:p>
          <a:p>
            <a:pPr lvl="1"/>
            <a:r>
              <a:rPr lang="en-US" dirty="0"/>
              <a:t>CD44</a:t>
            </a:r>
            <a:r>
              <a:rPr lang="en-US" baseline="30000" dirty="0"/>
              <a:t>high</a:t>
            </a:r>
            <a:r>
              <a:rPr lang="en-US" dirty="0"/>
              <a:t>/CD24</a:t>
            </a:r>
            <a:r>
              <a:rPr lang="en-US" baseline="30000" dirty="0"/>
              <a:t>low</a:t>
            </a:r>
            <a:r>
              <a:rPr lang="en-US" dirty="0"/>
              <a:t>  cell surface proteins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EGF administered to the extracellular space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92228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cytometry separated cycle model 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Future Model For Cells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B74A38-2EBB-BE49-B284-967D03F9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62661"/>
            <a:ext cx="4114800" cy="3489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9C456-3DE7-374E-8B5D-BE6F931F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659" y="3123166"/>
            <a:ext cx="3376373" cy="2110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2C8506-F34F-B44C-87BC-C0D51EE84E53}"/>
              </a:ext>
            </a:extLst>
          </p:cNvPr>
          <p:cNvSpPr txBox="1"/>
          <p:nvPr/>
        </p:nvSpPr>
        <p:spPr>
          <a:xfrm>
            <a:off x="4953000" y="25252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Rates between Phases (1/min units)</a:t>
            </a:r>
          </a:p>
        </p:txBody>
      </p:sp>
    </p:spTree>
    <p:extLst>
      <p:ext uri="{BB962C8B-B14F-4D97-AF65-F5344CB8AC3E}">
        <p14:creationId xmlns:p14="http://schemas.microsoft.com/office/powerpoint/2010/main" val="316597075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Death Models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Future Death Model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E7913AC-4E62-8E44-94C8-F591D3B60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70"/>
          <a:stretch/>
        </p:blipFill>
        <p:spPr>
          <a:xfrm>
            <a:off x="457200" y="2244644"/>
            <a:ext cx="8229600" cy="26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1510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indent="0">
              <a:spcAft>
                <a:spcPts val="1200"/>
              </a:spcAft>
              <a:buClr>
                <a:schemeClr val="accent6"/>
              </a:buClr>
              <a:buNone/>
              <a:tabLst>
                <a:tab pos="3429000" algn="l"/>
              </a:tabLst>
            </a:pPr>
            <a:r>
              <a:rPr lang="en-US" sz="2900" b="1" dirty="0">
                <a:solidFill>
                  <a:srgbClr val="FF0000"/>
                </a:solidFill>
                <a:latin typeface="Gill Sans MT" panose="020B0502020104020203" pitchFamily="34" charset="0"/>
              </a:rPr>
              <a:t>Aim 1:</a:t>
            </a:r>
            <a:r>
              <a:rPr lang="en-US" sz="2900" b="1" dirty="0">
                <a:latin typeface="Gill Sans MT" panose="020B0502020104020203" pitchFamily="34" charset="0"/>
              </a:rPr>
              <a:t>  </a:t>
            </a:r>
            <a:r>
              <a:rPr lang="en-US" dirty="0">
                <a:latin typeface="Gill Sans MT" panose="020B0502020104020203" pitchFamily="34" charset="0"/>
              </a:rPr>
              <a:t>To simulate a tumor organoid model that contains various relevant biological aspects of a tumor cell </a:t>
            </a:r>
          </a:p>
          <a:p>
            <a:pPr marL="0" indent="0">
              <a:buNone/>
            </a:pPr>
            <a:r>
              <a:rPr lang="en-US" sz="2900" b="1" dirty="0">
                <a:latin typeface="Gill Sans MT" panose="020B0502020104020203" pitchFamily="34" charset="0"/>
              </a:rPr>
              <a:t>Aim 2: </a:t>
            </a:r>
            <a:r>
              <a:rPr lang="en-US" sz="2900" dirty="0">
                <a:latin typeface="Gill Sans MT" panose="020B0502020104020203" pitchFamily="34" charset="0"/>
              </a:rPr>
              <a:t>I</a:t>
            </a:r>
            <a:r>
              <a:rPr lang="en-US" dirty="0">
                <a:latin typeface="Gill Sans MT" panose="020B0502020104020203" pitchFamily="34" charset="0"/>
              </a:rPr>
              <a:t>ntegrate factors into this system where more than one cell proliferates in the local environment and includes a lymphatic shear stress parameter </a:t>
            </a:r>
            <a:endParaRPr lang="en-US" sz="2900" dirty="0">
              <a:latin typeface="Gill Sans MT" panose="020B0502020104020203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Experimental Aims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655552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Cytometry</a:t>
            </a:r>
          </a:p>
          <a:p>
            <a:pPr lvl="1"/>
            <a:r>
              <a:rPr lang="en-US" dirty="0"/>
              <a:t>Current Values:</a:t>
            </a:r>
          </a:p>
          <a:p>
            <a:pPr lvl="1"/>
            <a:r>
              <a:rPr lang="en-US" dirty="0"/>
              <a:t>Markers for Cell Cycle (SUM149 FG12):</a:t>
            </a:r>
          </a:p>
          <a:p>
            <a:pPr lvl="2"/>
            <a:r>
              <a:rPr lang="en-US" i="1" dirty="0"/>
              <a:t>Mesenchymal</a:t>
            </a:r>
            <a:r>
              <a:rPr lang="en-US" dirty="0"/>
              <a:t> = Purified anti-CD105 (Endoglin) Antibody</a:t>
            </a:r>
          </a:p>
          <a:p>
            <a:pPr lvl="2"/>
            <a:r>
              <a:rPr lang="en-US" i="1" dirty="0"/>
              <a:t>Epithelial</a:t>
            </a:r>
            <a:r>
              <a:rPr lang="en-US" dirty="0"/>
              <a:t> = APC anti-human CD326 (</a:t>
            </a:r>
            <a:r>
              <a:rPr lang="en-US" dirty="0" err="1"/>
              <a:t>EpCAM</a:t>
            </a:r>
            <a:r>
              <a:rPr lang="en-US" dirty="0"/>
              <a:t>) Antibody</a:t>
            </a:r>
          </a:p>
          <a:p>
            <a:pPr lvl="2"/>
            <a:r>
              <a:rPr lang="en-US" i="1" dirty="0"/>
              <a:t>Stem Like </a:t>
            </a:r>
            <a:r>
              <a:rPr lang="en-US" dirty="0"/>
              <a:t>= APC anti-human CD135 (Flt-3/Flk-2) Antibody</a:t>
            </a:r>
          </a:p>
          <a:p>
            <a:pPr lvl="1"/>
            <a:r>
              <a:rPr lang="en-US" dirty="0"/>
              <a:t>Future Values: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Flow Cytometry To Obtain Rates – Future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3716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ABDEC0-D1B8-9245-A33D-8B795605FB9A}"/>
              </a:ext>
            </a:extLst>
          </p:cNvPr>
          <p:cNvSpPr txBox="1"/>
          <p:nvPr/>
        </p:nvSpPr>
        <p:spPr>
          <a:xfrm>
            <a:off x="4876800" y="2251101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234169-A165-F347-BD0C-0D13B5AFE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36" r="61634"/>
          <a:stretch/>
        </p:blipFill>
        <p:spPr>
          <a:xfrm>
            <a:off x="3657600" y="2132455"/>
            <a:ext cx="1295400" cy="5901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F205BD-3FD3-6A43-A2EC-5F308919FF12}"/>
              </a:ext>
            </a:extLst>
          </p:cNvPr>
          <p:cNvGrpSpPr/>
          <p:nvPr/>
        </p:nvGrpSpPr>
        <p:grpSpPr>
          <a:xfrm>
            <a:off x="3581400" y="5217094"/>
            <a:ext cx="3505200" cy="608015"/>
            <a:chOff x="2247900" y="4811931"/>
            <a:chExt cx="3505200" cy="6080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71FF1-D840-3E40-BED2-1DB7BD606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348" b="71187"/>
            <a:stretch/>
          </p:blipFill>
          <p:spPr>
            <a:xfrm>
              <a:off x="2247900" y="4811931"/>
              <a:ext cx="899873" cy="60801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EE16F9-4863-5548-8A83-977F489AB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32" t="27067" r="72784" b="48580"/>
            <a:stretch/>
          </p:blipFill>
          <p:spPr>
            <a:xfrm>
              <a:off x="3406318" y="4896294"/>
              <a:ext cx="502564" cy="5139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E70D6E2-DED9-DC41-AABF-D35446E12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63" t="51101" r="73348" b="27308"/>
            <a:stretch/>
          </p:blipFill>
          <p:spPr>
            <a:xfrm>
              <a:off x="4184213" y="4878384"/>
              <a:ext cx="614125" cy="4556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290EE7-5129-B74B-85B7-747D0C4C4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036" r="69533"/>
            <a:stretch/>
          </p:blipFill>
          <p:spPr>
            <a:xfrm>
              <a:off x="4724400" y="4820093"/>
              <a:ext cx="1028700" cy="590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718401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EMT Model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3716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20523E9-9977-3144-881D-9ECEC39C6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85901"/>
            <a:ext cx="5954416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9003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EMT Model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3716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8FB32F-5408-A143-B1E0-117D8237DA22}"/>
              </a:ext>
            </a:extLst>
          </p:cNvPr>
          <p:cNvSpPr txBox="1"/>
          <p:nvPr/>
        </p:nvSpPr>
        <p:spPr>
          <a:xfrm>
            <a:off x="1403842" y="4581769"/>
            <a:ext cx="226444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Phase 1</a:t>
            </a:r>
            <a:br>
              <a:rPr lang="en-US" sz="1500" dirty="0"/>
            </a:b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Epithelial Cells with </a:t>
            </a:r>
            <a:r>
              <a:rPr lang="en-US" sz="1500" dirty="0" err="1"/>
              <a:t>apico</a:t>
            </a:r>
            <a:r>
              <a:rPr lang="en-US" sz="1500" dirty="0"/>
              <a:t> basal polarity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E-cadherin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Higher Cell-Cell Adhesion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F03486-B062-8149-B4A1-2383B78E5E07}"/>
              </a:ext>
            </a:extLst>
          </p:cNvPr>
          <p:cNvSpPr txBox="1"/>
          <p:nvPr/>
        </p:nvSpPr>
        <p:spPr>
          <a:xfrm>
            <a:off x="3718240" y="4506578"/>
            <a:ext cx="2137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Phase 2</a:t>
            </a:r>
            <a:br>
              <a:rPr lang="en-US" sz="1500" dirty="0"/>
            </a:b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Loss of </a:t>
            </a:r>
            <a:r>
              <a:rPr lang="en-US" sz="1500" dirty="0" err="1"/>
              <a:t>apico</a:t>
            </a:r>
            <a:r>
              <a:rPr lang="en-US" sz="1500" dirty="0"/>
              <a:t> basal polarity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Lower levels of Cell-Cell Adhesion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37F92-0F84-0B43-9686-F62622B14438}"/>
              </a:ext>
            </a:extLst>
          </p:cNvPr>
          <p:cNvSpPr txBox="1"/>
          <p:nvPr/>
        </p:nvSpPr>
        <p:spPr>
          <a:xfrm>
            <a:off x="6163103" y="4460556"/>
            <a:ext cx="261050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Phase 3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Mesenchymal</a:t>
            </a:r>
            <a:r>
              <a:rPr lang="en-US" sz="800" dirty="0"/>
              <a:t> </a:t>
            </a:r>
            <a:r>
              <a:rPr lang="en-US" sz="1500" dirty="0"/>
              <a:t>Phenotype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Motile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Lower levels of Cell-Cell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Low expression of N-Cadherin</a:t>
            </a:r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35ACB1-5A70-4A41-BCE4-4DD89E47657A}"/>
              </a:ext>
            </a:extLst>
          </p:cNvPr>
          <p:cNvGrpSpPr/>
          <p:nvPr/>
        </p:nvGrpSpPr>
        <p:grpSpPr>
          <a:xfrm>
            <a:off x="1638300" y="1483596"/>
            <a:ext cx="5867400" cy="2894807"/>
            <a:chOff x="0" y="0"/>
            <a:chExt cx="3375846" cy="20600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64C8B9-5DCD-024C-8E7F-1ADA00B81342}"/>
                </a:ext>
              </a:extLst>
            </p:cNvPr>
            <p:cNvSpPr/>
            <p:nvPr/>
          </p:nvSpPr>
          <p:spPr>
            <a:xfrm>
              <a:off x="1412488" y="0"/>
              <a:ext cx="640080" cy="640080"/>
            </a:xfrm>
            <a:prstGeom prst="ellipse">
              <a:avLst/>
            </a:prstGeom>
            <a:gradFill>
              <a:gsLst>
                <a:gs pos="38000">
                  <a:schemeClr val="accent1">
                    <a:lumMod val="68000"/>
                    <a:lumOff val="32000"/>
                  </a:schemeClr>
                </a:gs>
                <a:gs pos="0">
                  <a:srgbClr val="C0000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0800000" scaled="0"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BAFFA2D-1415-C64B-821E-C49AA08CF12C}"/>
                </a:ext>
              </a:extLst>
            </p:cNvPr>
            <p:cNvSpPr/>
            <p:nvPr/>
          </p:nvSpPr>
          <p:spPr>
            <a:xfrm>
              <a:off x="1419922" y="1419922"/>
              <a:ext cx="640080" cy="640080"/>
            </a:xfrm>
            <a:prstGeom prst="ellipse">
              <a:avLst/>
            </a:prstGeom>
            <a:gradFill>
              <a:gsLst>
                <a:gs pos="63000">
                  <a:schemeClr val="accent6">
                    <a:lumMod val="60000"/>
                    <a:lumOff val="40000"/>
                  </a:schemeClr>
                </a:gs>
                <a:gs pos="0">
                  <a:srgbClr val="C00000"/>
                </a:gs>
              </a:gsLst>
              <a:lin ang="10800000" scaled="0"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37D0AB-46AC-FF40-86A2-373394FC857C}"/>
                </a:ext>
              </a:extLst>
            </p:cNvPr>
            <p:cNvSpPr/>
            <p:nvPr/>
          </p:nvSpPr>
          <p:spPr>
            <a:xfrm>
              <a:off x="0" y="0"/>
              <a:ext cx="640080" cy="64008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8000"/>
                    <a:lumOff val="32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F25AAD-795B-6744-A670-AECC7B874246}"/>
                </a:ext>
              </a:extLst>
            </p:cNvPr>
            <p:cNvSpPr/>
            <p:nvPr/>
          </p:nvSpPr>
          <p:spPr>
            <a:xfrm>
              <a:off x="0" y="1419922"/>
              <a:ext cx="640080" cy="640080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10800000" scaled="0"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A841E84-31C9-5F45-85E9-C36E8A1337C9}"/>
                </a:ext>
              </a:extLst>
            </p:cNvPr>
            <p:cNvSpPr/>
            <p:nvPr/>
          </p:nvSpPr>
          <p:spPr>
            <a:xfrm>
              <a:off x="2735766" y="0"/>
              <a:ext cx="640080" cy="64008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8000"/>
                    <a:lumOff val="32000"/>
                  </a:schemeClr>
                </a:gs>
                <a:gs pos="0">
                  <a:srgbClr val="C00000"/>
                </a:gs>
              </a:gsLst>
              <a:lin ang="10800000" scaled="0"/>
            </a:gradFill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6F4B980-EE7A-4F48-9485-9AB5E104CD53}"/>
                </a:ext>
              </a:extLst>
            </p:cNvPr>
            <p:cNvSpPr/>
            <p:nvPr/>
          </p:nvSpPr>
          <p:spPr>
            <a:xfrm>
              <a:off x="2735766" y="1419922"/>
              <a:ext cx="640080" cy="640080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10800000" scaled="0"/>
            </a:gradFill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3.1</a:t>
              </a:r>
            </a:p>
          </p:txBody>
        </p: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AE89CDD8-7C14-BC4E-AD93-F2CFE34A4C90}"/>
                </a:ext>
              </a:extLst>
            </p:cNvPr>
            <p:cNvCxnSpPr/>
            <p:nvPr/>
          </p:nvCxnSpPr>
          <p:spPr>
            <a:xfrm flipH="1" flipV="1">
              <a:off x="133195" y="672171"/>
              <a:ext cx="45719" cy="722851"/>
            </a:xfrm>
            <a:prstGeom prst="curvedConnector3">
              <a:avLst>
                <a:gd name="adj1" fmla="val 4607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A2E50E59-6BCA-AB4F-AF83-F402453B48F0}"/>
                </a:ext>
              </a:extLst>
            </p:cNvPr>
            <p:cNvCxnSpPr/>
            <p:nvPr/>
          </p:nvCxnSpPr>
          <p:spPr>
            <a:xfrm flipH="1">
              <a:off x="471449" y="689208"/>
              <a:ext cx="45085" cy="721995"/>
            </a:xfrm>
            <a:prstGeom prst="curvedConnector3">
              <a:avLst>
                <a:gd name="adj1" fmla="val -43764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5EE4A509-84A9-5C4A-B0BE-2C07A041150E}"/>
                </a:ext>
              </a:extLst>
            </p:cNvPr>
            <p:cNvCxnSpPr/>
            <p:nvPr/>
          </p:nvCxnSpPr>
          <p:spPr>
            <a:xfrm flipH="1" flipV="1">
              <a:off x="1553117" y="672171"/>
              <a:ext cx="45719" cy="722851"/>
            </a:xfrm>
            <a:prstGeom prst="curvedConnector3">
              <a:avLst>
                <a:gd name="adj1" fmla="val 4607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75F9C33D-FF0C-704E-B45F-2CBEFFF95C42}"/>
                </a:ext>
              </a:extLst>
            </p:cNvPr>
            <p:cNvCxnSpPr/>
            <p:nvPr/>
          </p:nvCxnSpPr>
          <p:spPr>
            <a:xfrm flipH="1">
              <a:off x="1898805" y="674339"/>
              <a:ext cx="45085" cy="721995"/>
            </a:xfrm>
            <a:prstGeom prst="curvedConnector3">
              <a:avLst>
                <a:gd name="adj1" fmla="val -43764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12E16A74-1FCC-A34E-A029-CA27FF818304}"/>
                </a:ext>
              </a:extLst>
            </p:cNvPr>
            <p:cNvCxnSpPr/>
            <p:nvPr/>
          </p:nvCxnSpPr>
          <p:spPr>
            <a:xfrm flipH="1" flipV="1">
              <a:off x="2854092" y="687039"/>
              <a:ext cx="45085" cy="722630"/>
            </a:xfrm>
            <a:prstGeom prst="curvedConnector3">
              <a:avLst>
                <a:gd name="adj1" fmla="val 4607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04E3E4E-4C83-DF49-8C2C-56D27E3E427C}"/>
                </a:ext>
              </a:extLst>
            </p:cNvPr>
            <p:cNvCxnSpPr/>
            <p:nvPr/>
          </p:nvCxnSpPr>
          <p:spPr>
            <a:xfrm flipH="1">
              <a:off x="3199780" y="674339"/>
              <a:ext cx="45085" cy="721995"/>
            </a:xfrm>
            <a:prstGeom prst="curvedConnector3">
              <a:avLst>
                <a:gd name="adj1" fmla="val -43764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F4DB9EA-27F4-3F42-864D-73E6D4B42304}"/>
                </a:ext>
              </a:extLst>
            </p:cNvPr>
            <p:cNvCxnSpPr/>
            <p:nvPr/>
          </p:nvCxnSpPr>
          <p:spPr>
            <a:xfrm>
              <a:off x="758283" y="291791"/>
              <a:ext cx="5433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801988A-6464-5641-B12E-B9C5632581E5}"/>
                </a:ext>
              </a:extLst>
            </p:cNvPr>
            <p:cNvCxnSpPr/>
            <p:nvPr/>
          </p:nvCxnSpPr>
          <p:spPr>
            <a:xfrm>
              <a:off x="2118732" y="284357"/>
              <a:ext cx="5433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84A76A2-EC14-BC47-9755-4ECC2E6C43E3}"/>
                </a:ext>
              </a:extLst>
            </p:cNvPr>
            <p:cNvCxnSpPr/>
            <p:nvPr/>
          </p:nvCxnSpPr>
          <p:spPr>
            <a:xfrm>
              <a:off x="2118732" y="1756318"/>
              <a:ext cx="5433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8553E8A-90B2-AF41-8938-E95F267FE408}"/>
                </a:ext>
              </a:extLst>
            </p:cNvPr>
            <p:cNvCxnSpPr/>
            <p:nvPr/>
          </p:nvCxnSpPr>
          <p:spPr>
            <a:xfrm>
              <a:off x="758283" y="1726581"/>
              <a:ext cx="5433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342361D-71EC-E34C-8BC3-9BEF71E7BFCD}"/>
                </a:ext>
              </a:extLst>
            </p:cNvPr>
            <p:cNvCxnSpPr/>
            <p:nvPr/>
          </p:nvCxnSpPr>
          <p:spPr>
            <a:xfrm flipV="1">
              <a:off x="813419" y="798552"/>
              <a:ext cx="45720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019F14B-7A10-1843-941D-9E66CA209966}"/>
                </a:ext>
              </a:extLst>
            </p:cNvPr>
            <p:cNvCxnSpPr/>
            <p:nvPr/>
          </p:nvCxnSpPr>
          <p:spPr>
            <a:xfrm>
              <a:off x="843156" y="798552"/>
              <a:ext cx="45720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6E4A3A9-9368-3847-8DAF-2FCEACDB9453}"/>
                </a:ext>
              </a:extLst>
            </p:cNvPr>
            <p:cNvCxnSpPr/>
            <p:nvPr/>
          </p:nvCxnSpPr>
          <p:spPr>
            <a:xfrm flipV="1">
              <a:off x="2173868" y="798552"/>
              <a:ext cx="45720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8DA926D-C472-B843-920B-523945DD02A3}"/>
                </a:ext>
              </a:extLst>
            </p:cNvPr>
            <p:cNvCxnSpPr/>
            <p:nvPr/>
          </p:nvCxnSpPr>
          <p:spPr>
            <a:xfrm>
              <a:off x="2203605" y="798552"/>
              <a:ext cx="45720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ED1464-1CB6-C443-AAD4-19239B12ED6B}"/>
              </a:ext>
            </a:extLst>
          </p:cNvPr>
          <p:cNvSpPr txBox="1"/>
          <p:nvPr/>
        </p:nvSpPr>
        <p:spPr>
          <a:xfrm>
            <a:off x="143187" y="2383065"/>
            <a:ext cx="200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/>
            <a:r>
              <a:rPr lang="en-US" sz="1200" b="1" i="1" dirty="0"/>
              <a:t>1.1 E-non-CSC</a:t>
            </a:r>
            <a:r>
              <a:rPr lang="en-US" sz="1200" dirty="0"/>
              <a:t> </a:t>
            </a:r>
          </a:p>
          <a:p>
            <a:pPr marL="12700" lvl="1"/>
            <a:r>
              <a:rPr lang="en-US" sz="1200" b="1" i="1" dirty="0"/>
              <a:t>1.2 E- CSC</a:t>
            </a:r>
            <a:endParaRPr lang="en-US" dirty="0"/>
          </a:p>
          <a:p>
            <a:r>
              <a:rPr lang="en-US" sz="1200" b="1" dirty="0"/>
              <a:t>2.1  </a:t>
            </a:r>
            <a:r>
              <a:rPr lang="en-US" sz="1200" b="1" i="1" dirty="0"/>
              <a:t>E/M – non-CSC </a:t>
            </a:r>
          </a:p>
          <a:p>
            <a:r>
              <a:rPr lang="en-US" sz="1200" b="1" dirty="0"/>
              <a:t>2.2  </a:t>
            </a:r>
            <a:r>
              <a:rPr lang="en-US" sz="1200" b="1" i="1" dirty="0"/>
              <a:t>E/M – CSC</a:t>
            </a:r>
            <a:endParaRPr lang="en-US" dirty="0"/>
          </a:p>
          <a:p>
            <a:r>
              <a:rPr lang="en-US" sz="1200" b="1" dirty="0"/>
              <a:t>3.1  </a:t>
            </a:r>
            <a:r>
              <a:rPr lang="en-US" sz="1200" b="1" i="1" dirty="0"/>
              <a:t>M – non-CSC</a:t>
            </a:r>
            <a:endParaRPr lang="en-US" dirty="0"/>
          </a:p>
          <a:p>
            <a:r>
              <a:rPr lang="en-US" sz="1200" b="1" dirty="0"/>
              <a:t>3.2  </a:t>
            </a:r>
            <a:r>
              <a:rPr lang="en-US" sz="1200" b="1" i="1" dirty="0"/>
              <a:t>M – CSC</a:t>
            </a:r>
            <a:endParaRPr lang="en-US" sz="1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8C9088-2FD9-F74B-A7FF-7627C84CB053}"/>
              </a:ext>
            </a:extLst>
          </p:cNvPr>
          <p:cNvCxnSpPr/>
          <p:nvPr/>
        </p:nvCxnSpPr>
        <p:spPr>
          <a:xfrm>
            <a:off x="304800" y="1600200"/>
            <a:ext cx="228600" cy="0"/>
          </a:xfrm>
          <a:prstGeom prst="line">
            <a:avLst/>
          </a:prstGeom>
          <a:ln w="38100">
            <a:solidFill>
              <a:srgbClr val="E46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C7EA2F-50A4-4E46-9553-9AE9F08DDBBD}"/>
              </a:ext>
            </a:extLst>
          </p:cNvPr>
          <p:cNvCxnSpPr/>
          <p:nvPr/>
        </p:nvCxnSpPr>
        <p:spPr>
          <a:xfrm>
            <a:off x="304800" y="1828800"/>
            <a:ext cx="228600" cy="0"/>
          </a:xfrm>
          <a:prstGeom prst="line">
            <a:avLst/>
          </a:prstGeom>
          <a:ln w="38100">
            <a:solidFill>
              <a:srgbClr val="B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89F2F1-E975-AD4C-9BA3-7C6FC52B8F3C}"/>
              </a:ext>
            </a:extLst>
          </p:cNvPr>
          <p:cNvCxnSpPr/>
          <p:nvPr/>
        </p:nvCxnSpPr>
        <p:spPr>
          <a:xfrm>
            <a:off x="304800" y="2057400"/>
            <a:ext cx="2286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915137-2892-0540-B03D-0777FAA68CD0}"/>
              </a:ext>
            </a:extLst>
          </p:cNvPr>
          <p:cNvSpPr txBox="1"/>
          <p:nvPr/>
        </p:nvSpPr>
        <p:spPr>
          <a:xfrm>
            <a:off x="533400" y="1476903"/>
            <a:ext cx="200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/>
            <a:r>
              <a:rPr lang="en-US" sz="1200" b="1" i="1" dirty="0"/>
              <a:t>E State</a:t>
            </a:r>
            <a:r>
              <a:rPr lang="en-US" sz="1200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788420-5CE2-534D-8C16-746A1F4C49E9}"/>
              </a:ext>
            </a:extLst>
          </p:cNvPr>
          <p:cNvSpPr txBox="1"/>
          <p:nvPr/>
        </p:nvSpPr>
        <p:spPr>
          <a:xfrm>
            <a:off x="533400" y="1707456"/>
            <a:ext cx="200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/>
            <a:r>
              <a:rPr lang="en-US" sz="1200" b="1" i="1" dirty="0"/>
              <a:t>M State</a:t>
            </a:r>
            <a:r>
              <a:rPr lang="en-US" sz="1200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EBD7D-E9F0-3E40-8B1E-A8B33DE21C7F}"/>
              </a:ext>
            </a:extLst>
          </p:cNvPr>
          <p:cNvSpPr txBox="1"/>
          <p:nvPr/>
        </p:nvSpPr>
        <p:spPr>
          <a:xfrm>
            <a:off x="535231" y="1920936"/>
            <a:ext cx="200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/>
            <a:r>
              <a:rPr lang="en-US" sz="1200" b="1" i="1" dirty="0"/>
              <a:t>CSC State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8318414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EMT Model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3716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5AD3962-445E-F245-B73F-8EEBF6FD40C7}"/>
              </a:ext>
            </a:extLst>
          </p:cNvPr>
          <p:cNvGrpSpPr/>
          <p:nvPr/>
        </p:nvGrpSpPr>
        <p:grpSpPr>
          <a:xfrm>
            <a:off x="990600" y="4157492"/>
            <a:ext cx="7392751" cy="1286819"/>
            <a:chOff x="990600" y="4157492"/>
            <a:chExt cx="7392751" cy="1286819"/>
          </a:xfrm>
        </p:grpSpPr>
        <p:sp>
          <p:nvSpPr>
            <p:cNvPr id="80" name="Text Box 130">
              <a:extLst>
                <a:ext uri="{FF2B5EF4-FFF2-40B4-BE49-F238E27FC236}">
                  <a16:creationId xmlns:a16="http://schemas.microsoft.com/office/drawing/2014/main" id="{6EAA04C9-1197-914D-BE25-5D8FE5F4C5B1}"/>
                </a:ext>
              </a:extLst>
            </p:cNvPr>
            <p:cNvSpPr txBox="1"/>
            <p:nvPr/>
          </p:nvSpPr>
          <p:spPr>
            <a:xfrm>
              <a:off x="3486593" y="4709936"/>
              <a:ext cx="1198729" cy="7343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E/M Hybrid Induced</a:t>
              </a:r>
            </a:p>
          </p:txBody>
        </p:sp>
        <p:sp>
          <p:nvSpPr>
            <p:cNvPr id="81" name="Text Box 131">
              <a:extLst>
                <a:ext uri="{FF2B5EF4-FFF2-40B4-BE49-F238E27FC236}">
                  <a16:creationId xmlns:a16="http://schemas.microsoft.com/office/drawing/2014/main" id="{10703A14-C8C2-BB4C-AB1A-30C4F1F990EA}"/>
                </a:ext>
              </a:extLst>
            </p:cNvPr>
            <p:cNvSpPr txBox="1"/>
            <p:nvPr/>
          </p:nvSpPr>
          <p:spPr>
            <a:xfrm>
              <a:off x="5992933" y="4709935"/>
              <a:ext cx="1246067" cy="64827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 Phenotype Induced </a:t>
              </a:r>
            </a:p>
          </p:txBody>
        </p:sp>
        <p:sp>
          <p:nvSpPr>
            <p:cNvPr id="83" name="Text Box 133">
              <a:extLst>
                <a:ext uri="{FF2B5EF4-FFF2-40B4-BE49-F238E27FC236}">
                  <a16:creationId xmlns:a16="http://schemas.microsoft.com/office/drawing/2014/main" id="{2F8D349C-8839-A442-AF51-FF37B3B63784}"/>
                </a:ext>
              </a:extLst>
            </p:cNvPr>
            <p:cNvSpPr txBox="1"/>
            <p:nvPr/>
          </p:nvSpPr>
          <p:spPr>
            <a:xfrm>
              <a:off x="990600" y="4718164"/>
              <a:ext cx="1000348" cy="48464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EMT Induced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D70DEC-18C3-0543-897F-05DEFB252D22}"/>
                </a:ext>
              </a:extLst>
            </p:cNvPr>
            <p:cNvGrpSpPr/>
            <p:nvPr/>
          </p:nvGrpSpPr>
          <p:grpSpPr>
            <a:xfrm>
              <a:off x="1007383" y="4157492"/>
              <a:ext cx="7375968" cy="503321"/>
              <a:chOff x="1007383" y="4157492"/>
              <a:chExt cx="7375968" cy="503321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214478A4-78B6-F048-9BD2-149CE3F2F7B7}"/>
                  </a:ext>
                </a:extLst>
              </p:cNvPr>
              <p:cNvSpPr/>
              <p:nvPr/>
            </p:nvSpPr>
            <p:spPr>
              <a:xfrm>
                <a:off x="2150525" y="4157492"/>
                <a:ext cx="1198729" cy="484645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EGF</a:t>
                </a:r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4D7022C0-A710-0947-8EFD-AA7F9F25D0F5}"/>
                  </a:ext>
                </a:extLst>
              </p:cNvPr>
              <p:cNvSpPr/>
              <p:nvPr/>
            </p:nvSpPr>
            <p:spPr>
              <a:xfrm>
                <a:off x="4614361" y="4176168"/>
                <a:ext cx="1198729" cy="484645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SNAI1</a:t>
                </a:r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C128F72C-63E3-2640-8666-94418512B43C}"/>
                  </a:ext>
                </a:extLst>
              </p:cNvPr>
              <p:cNvSpPr/>
              <p:nvPr/>
            </p:nvSpPr>
            <p:spPr>
              <a:xfrm>
                <a:off x="7185013" y="4167996"/>
                <a:ext cx="1198338" cy="484007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ZEB1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2BBA738-7883-AF49-AE88-53E0B089585A}"/>
                  </a:ext>
                </a:extLst>
              </p:cNvPr>
              <p:cNvCxnSpPr/>
              <p:nvPr/>
            </p:nvCxnSpPr>
            <p:spPr>
              <a:xfrm>
                <a:off x="6024888" y="4418491"/>
                <a:ext cx="9443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999B892-EFCD-114C-B170-BB541DCACD33}"/>
                  </a:ext>
                </a:extLst>
              </p:cNvPr>
              <p:cNvCxnSpPr/>
              <p:nvPr/>
            </p:nvCxnSpPr>
            <p:spPr>
              <a:xfrm>
                <a:off x="3492048" y="4418491"/>
                <a:ext cx="9443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BD46B8C-DD25-C44E-8497-12B67168EBAD}"/>
                  </a:ext>
                </a:extLst>
              </p:cNvPr>
              <p:cNvCxnSpPr/>
              <p:nvPr/>
            </p:nvCxnSpPr>
            <p:spPr>
              <a:xfrm>
                <a:off x="1007383" y="4431176"/>
                <a:ext cx="9443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7A4480E-F825-6C42-92FD-157E1986E637}"/>
              </a:ext>
            </a:extLst>
          </p:cNvPr>
          <p:cNvGrpSpPr/>
          <p:nvPr/>
        </p:nvGrpSpPr>
        <p:grpSpPr>
          <a:xfrm>
            <a:off x="737064" y="1757776"/>
            <a:ext cx="7669872" cy="2118719"/>
            <a:chOff x="712128" y="2323890"/>
            <a:chExt cx="7669872" cy="21187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9B61EB-D0D9-0042-93F3-02BEDDBC9016}"/>
                </a:ext>
              </a:extLst>
            </p:cNvPr>
            <p:cNvGrpSpPr/>
            <p:nvPr/>
          </p:nvGrpSpPr>
          <p:grpSpPr>
            <a:xfrm>
              <a:off x="2128312" y="2323890"/>
              <a:ext cx="6253688" cy="2118719"/>
              <a:chOff x="2913589" y="2301225"/>
              <a:chExt cx="6253688" cy="211871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FC29BD-0E6D-B341-8F2F-999F44DEC66E}"/>
                  </a:ext>
                </a:extLst>
              </p:cNvPr>
              <p:cNvSpPr/>
              <p:nvPr/>
            </p:nvSpPr>
            <p:spPr>
              <a:xfrm>
                <a:off x="5391786" y="3520475"/>
                <a:ext cx="1112493" cy="899469"/>
              </a:xfrm>
              <a:prstGeom prst="ellipse">
                <a:avLst/>
              </a:prstGeom>
              <a:gradFill>
                <a:gsLst>
                  <a:gs pos="63000">
                    <a:schemeClr val="accent6">
                      <a:lumMod val="60000"/>
                      <a:lumOff val="40000"/>
                    </a:schemeClr>
                  </a:gs>
                  <a:gs pos="0">
                    <a:srgbClr val="C00000"/>
                  </a:gs>
                </a:gsLst>
                <a:lin ang="10800000" scaled="0"/>
              </a:gra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2.1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E2CBE83-2FC1-2C4B-A4AD-648E3E5C9356}"/>
                  </a:ext>
                </a:extLst>
              </p:cNvPr>
              <p:cNvSpPr/>
              <p:nvPr/>
            </p:nvSpPr>
            <p:spPr>
              <a:xfrm>
                <a:off x="2923886" y="3520475"/>
                <a:ext cx="1112493" cy="899469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10800000" scaled="0"/>
              </a:gra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33907F7-6A8C-6C4C-AA1B-82D2297EE48A}"/>
                  </a:ext>
                </a:extLst>
              </p:cNvPr>
              <p:cNvSpPr/>
              <p:nvPr/>
            </p:nvSpPr>
            <p:spPr>
              <a:xfrm>
                <a:off x="8054784" y="3520475"/>
                <a:ext cx="1112493" cy="899469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10800000" scaled="0"/>
              </a:gradFill>
              <a:ln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3.1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38CF223-3848-A94B-9EB1-902020CB1153}"/>
                  </a:ext>
                </a:extLst>
              </p:cNvPr>
              <p:cNvCxnSpPr/>
              <p:nvPr/>
            </p:nvCxnSpPr>
            <p:spPr>
              <a:xfrm>
                <a:off x="6797545" y="3993194"/>
                <a:ext cx="9443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9263E9-9435-314B-974B-1708431975D0}"/>
                  </a:ext>
                </a:extLst>
              </p:cNvPr>
              <p:cNvCxnSpPr/>
              <p:nvPr/>
            </p:nvCxnSpPr>
            <p:spPr>
              <a:xfrm>
                <a:off x="4241822" y="3951406"/>
                <a:ext cx="9443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F31CC27-C87C-644E-99A7-A932D67256D1}"/>
                  </a:ext>
                </a:extLst>
              </p:cNvPr>
              <p:cNvSpPr/>
              <p:nvPr/>
            </p:nvSpPr>
            <p:spPr>
              <a:xfrm>
                <a:off x="5368568" y="2301225"/>
                <a:ext cx="1112493" cy="899469"/>
              </a:xfrm>
              <a:prstGeom prst="ellipse">
                <a:avLst/>
              </a:prstGeom>
              <a:gradFill>
                <a:gsLst>
                  <a:gs pos="38000">
                    <a:schemeClr val="accent1">
                      <a:lumMod val="68000"/>
                      <a:lumOff val="32000"/>
                    </a:schemeClr>
                  </a:gs>
                  <a:gs pos="0">
                    <a:srgbClr val="C0000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0800000" scaled="0"/>
              </a:gra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2.2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237065F-6287-9F4A-8037-71DE9CE90887}"/>
                  </a:ext>
                </a:extLst>
              </p:cNvPr>
              <p:cNvSpPr/>
              <p:nvPr/>
            </p:nvSpPr>
            <p:spPr>
              <a:xfrm>
                <a:off x="2913589" y="2301225"/>
                <a:ext cx="1112493" cy="89946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8000"/>
                      <a:lumOff val="32000"/>
                    </a:schemeClr>
                  </a:gs>
                  <a:gs pos="100000">
                    <a:schemeClr val="accent6"/>
                  </a:gs>
                </a:gsLst>
                <a:lin ang="10800000" scaled="0"/>
              </a:gra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FF59F90-AC45-F94A-861E-FAEE0B4C11E7}"/>
                  </a:ext>
                </a:extLst>
              </p:cNvPr>
              <p:cNvSpPr/>
              <p:nvPr/>
            </p:nvSpPr>
            <p:spPr>
              <a:xfrm>
                <a:off x="8044487" y="2301225"/>
                <a:ext cx="1112493" cy="899469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lumMod val="68000"/>
                      <a:lumOff val="32000"/>
                    </a:schemeClr>
                  </a:gs>
                  <a:gs pos="0">
                    <a:srgbClr val="C00000"/>
                  </a:gs>
                </a:gsLst>
                <a:lin ang="10800000" scaled="0"/>
              </a:gradFill>
              <a:ln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DA10394-1B93-284A-9231-E39D560F0B5A}"/>
                  </a:ext>
                </a:extLst>
              </p:cNvPr>
              <p:cNvCxnSpPr/>
              <p:nvPr/>
            </p:nvCxnSpPr>
            <p:spPr>
              <a:xfrm>
                <a:off x="4231525" y="2711263"/>
                <a:ext cx="9443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B0202F-B40C-BA4C-A86A-40627C197EB4}"/>
                  </a:ext>
                </a:extLst>
              </p:cNvPr>
              <p:cNvCxnSpPr/>
              <p:nvPr/>
            </p:nvCxnSpPr>
            <p:spPr>
              <a:xfrm>
                <a:off x="6787248" y="2700816"/>
                <a:ext cx="9443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 Box 133">
              <a:extLst>
                <a:ext uri="{FF2B5EF4-FFF2-40B4-BE49-F238E27FC236}">
                  <a16:creationId xmlns:a16="http://schemas.microsoft.com/office/drawing/2014/main" id="{5B6991A8-EB3C-7B44-8688-91D035198FAC}"/>
                </a:ext>
              </a:extLst>
            </p:cNvPr>
            <p:cNvSpPr txBox="1"/>
            <p:nvPr/>
          </p:nvSpPr>
          <p:spPr>
            <a:xfrm>
              <a:off x="762647" y="2599223"/>
              <a:ext cx="1356015" cy="26941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CSC Hybrid</a:t>
              </a:r>
            </a:p>
          </p:txBody>
        </p:sp>
        <p:sp>
          <p:nvSpPr>
            <p:cNvPr id="47" name="Text Box 133">
              <a:extLst>
                <a:ext uri="{FF2B5EF4-FFF2-40B4-BE49-F238E27FC236}">
                  <a16:creationId xmlns:a16="http://schemas.microsoft.com/office/drawing/2014/main" id="{7EA7BE7A-1452-F844-9F3E-F50C3B6992DC}"/>
                </a:ext>
              </a:extLst>
            </p:cNvPr>
            <p:cNvSpPr txBox="1"/>
            <p:nvPr/>
          </p:nvSpPr>
          <p:spPr>
            <a:xfrm>
              <a:off x="712128" y="3854662"/>
              <a:ext cx="1356015" cy="58794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Non-CSC Hybrid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D001DA-F83E-C641-AEC9-919CE444D36B}"/>
              </a:ext>
            </a:extLst>
          </p:cNvPr>
          <p:cNvSpPr txBox="1"/>
          <p:nvPr/>
        </p:nvSpPr>
        <p:spPr>
          <a:xfrm>
            <a:off x="228600" y="5386242"/>
            <a:ext cx="876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EGF</a:t>
            </a:r>
            <a:r>
              <a:rPr lang="en-US" sz="1500" dirty="0"/>
              <a:t>: Epidermal growth factor stimulates cell growth, proliferation, and differentiation by binding to EGFR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SNAI1</a:t>
            </a:r>
            <a:r>
              <a:rPr lang="en-US" sz="1500" dirty="0"/>
              <a:t>: Transcription factor that promotes the repression of the adhesion molecule E-cadherin to regulate EMT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ZEB1</a:t>
            </a:r>
            <a:r>
              <a:rPr lang="en-US" sz="1500" dirty="0"/>
              <a:t>: Transcription factor that downregulates E-cadherin and induces epithelial to mesenchymal transition</a:t>
            </a:r>
          </a:p>
        </p:txBody>
      </p:sp>
    </p:spTree>
    <p:extLst>
      <p:ext uri="{BB962C8B-B14F-4D97-AF65-F5344CB8AC3E}">
        <p14:creationId xmlns:p14="http://schemas.microsoft.com/office/powerpoint/2010/main" val="1818837138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EMT Model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3716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9B78694-12B4-8842-811D-D5F5AEC70BB2}"/>
              </a:ext>
            </a:extLst>
          </p:cNvPr>
          <p:cNvGrpSpPr/>
          <p:nvPr/>
        </p:nvGrpSpPr>
        <p:grpSpPr>
          <a:xfrm rot="10800000">
            <a:off x="825486" y="1914308"/>
            <a:ext cx="3923307" cy="3906340"/>
            <a:chOff x="0" y="-63080"/>
            <a:chExt cx="2752673" cy="2688000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5BB5A4FD-6131-0D4B-86C3-41C7D625A081}"/>
                </a:ext>
              </a:extLst>
            </p:cNvPr>
            <p:cNvSpPr/>
            <p:nvPr/>
          </p:nvSpPr>
          <p:spPr>
            <a:xfrm rot="10800000">
              <a:off x="0" y="0"/>
              <a:ext cx="2676525" cy="715203"/>
            </a:xfrm>
            <a:prstGeom prst="arc">
              <a:avLst>
                <a:gd name="adj1" fmla="val 10847915"/>
                <a:gd name="adj2" fmla="val 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BABF140D-ABC2-E040-B8CE-A6DF31265CF9}"/>
                </a:ext>
              </a:extLst>
            </p:cNvPr>
            <p:cNvSpPr/>
            <p:nvPr/>
          </p:nvSpPr>
          <p:spPr>
            <a:xfrm>
              <a:off x="0" y="1801743"/>
              <a:ext cx="2676525" cy="715203"/>
            </a:xfrm>
            <a:prstGeom prst="arc">
              <a:avLst>
                <a:gd name="adj1" fmla="val 10847915"/>
                <a:gd name="adj2" fmla="val 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656BD382-401F-A142-9702-0F08F7380D04}"/>
                </a:ext>
              </a:extLst>
            </p:cNvPr>
            <p:cNvSpPr/>
            <p:nvPr/>
          </p:nvSpPr>
          <p:spPr>
            <a:xfrm rot="10800000">
              <a:off x="1054100" y="947530"/>
              <a:ext cx="549910" cy="304800"/>
            </a:xfrm>
            <a:prstGeom prst="round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IL-6</a:t>
              </a:r>
            </a:p>
          </p:txBody>
        </p:sp>
        <p:cxnSp>
          <p:nvCxnSpPr>
            <p:cNvPr id="65" name="Curved Connector 64">
              <a:extLst>
                <a:ext uri="{FF2B5EF4-FFF2-40B4-BE49-F238E27FC236}">
                  <a16:creationId xmlns:a16="http://schemas.microsoft.com/office/drawing/2014/main" id="{12B5C2A0-2499-6D4A-85A8-7F08A46B1813}"/>
                </a:ext>
              </a:extLst>
            </p:cNvPr>
            <p:cNvCxnSpPr/>
            <p:nvPr/>
          </p:nvCxnSpPr>
          <p:spPr>
            <a:xfrm>
              <a:off x="994466" y="357256"/>
              <a:ext cx="324347" cy="536631"/>
            </a:xfrm>
            <a:prstGeom prst="curvedConnector3">
              <a:avLst>
                <a:gd name="adj1" fmla="val 9997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3F17669A-0A6F-6D42-89AF-EE52F6543825}"/>
                </a:ext>
              </a:extLst>
            </p:cNvPr>
            <p:cNvSpPr/>
            <p:nvPr/>
          </p:nvSpPr>
          <p:spPr>
            <a:xfrm rot="16200000">
              <a:off x="1123122" y="1308652"/>
              <a:ext cx="384175" cy="592455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650005B-E811-ED43-B4FB-79E86AF89318}"/>
                </a:ext>
              </a:extLst>
            </p:cNvPr>
            <p:cNvCxnSpPr/>
            <p:nvPr/>
          </p:nvCxnSpPr>
          <p:spPr>
            <a:xfrm>
              <a:off x="1316383" y="1292087"/>
              <a:ext cx="0" cy="2843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>
              <a:extLst>
                <a:ext uri="{FF2B5EF4-FFF2-40B4-BE49-F238E27FC236}">
                  <a16:creationId xmlns:a16="http://schemas.microsoft.com/office/drawing/2014/main" id="{7EF70419-9778-504D-8FAC-2409065029E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25994" y="1980648"/>
              <a:ext cx="392045" cy="335223"/>
            </a:xfrm>
            <a:prstGeom prst="curvedConnector3">
              <a:avLst>
                <a:gd name="adj1" fmla="val 28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Box 142">
              <a:extLst>
                <a:ext uri="{FF2B5EF4-FFF2-40B4-BE49-F238E27FC236}">
                  <a16:creationId xmlns:a16="http://schemas.microsoft.com/office/drawing/2014/main" id="{CAE9D719-59B2-8A41-BA7D-5E9FD2BB451E}"/>
                </a:ext>
              </a:extLst>
            </p:cNvPr>
            <p:cNvSpPr txBox="1"/>
            <p:nvPr/>
          </p:nvSpPr>
          <p:spPr>
            <a:xfrm rot="10800000">
              <a:off x="70578" y="2116956"/>
              <a:ext cx="832303" cy="507964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3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Stem-like characteristics Induced </a:t>
              </a:r>
            </a:p>
          </p:txBody>
        </p:sp>
        <p:sp>
          <p:nvSpPr>
            <p:cNvPr id="70" name="Text Box 143">
              <a:extLst>
                <a:ext uri="{FF2B5EF4-FFF2-40B4-BE49-F238E27FC236}">
                  <a16:creationId xmlns:a16="http://schemas.microsoft.com/office/drawing/2014/main" id="{3A3C992C-7F57-4446-812F-DF884B643F83}"/>
                </a:ext>
              </a:extLst>
            </p:cNvPr>
            <p:cNvSpPr txBox="1"/>
            <p:nvPr/>
          </p:nvSpPr>
          <p:spPr>
            <a:xfrm rot="10800000">
              <a:off x="1755232" y="-63080"/>
              <a:ext cx="980522" cy="305914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Sending Cell</a:t>
              </a:r>
            </a:p>
          </p:txBody>
        </p:sp>
        <p:sp>
          <p:nvSpPr>
            <p:cNvPr id="71" name="Text Box 144">
              <a:extLst>
                <a:ext uri="{FF2B5EF4-FFF2-40B4-BE49-F238E27FC236}">
                  <a16:creationId xmlns:a16="http://schemas.microsoft.com/office/drawing/2014/main" id="{77B40A6C-BFFB-6540-99A0-953DEAA87A85}"/>
                </a:ext>
              </a:extLst>
            </p:cNvPr>
            <p:cNvSpPr txBox="1"/>
            <p:nvPr/>
          </p:nvSpPr>
          <p:spPr>
            <a:xfrm rot="10800000">
              <a:off x="1667428" y="2297197"/>
              <a:ext cx="1085245" cy="27724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Receiving Cell</a:t>
              </a:r>
            </a:p>
          </p:txBody>
        </p:sp>
        <p:sp>
          <p:nvSpPr>
            <p:cNvPr id="72" name="Text Box 145">
              <a:extLst>
                <a:ext uri="{FF2B5EF4-FFF2-40B4-BE49-F238E27FC236}">
                  <a16:creationId xmlns:a16="http://schemas.microsoft.com/office/drawing/2014/main" id="{E4781C2E-03EE-AD41-B978-3ED34D753A14}"/>
                </a:ext>
              </a:extLst>
            </p:cNvPr>
            <p:cNvSpPr txBox="1"/>
            <p:nvPr/>
          </p:nvSpPr>
          <p:spPr>
            <a:xfrm rot="10800000">
              <a:off x="1647186" y="1320115"/>
              <a:ext cx="767687" cy="3841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NOTCH Receptor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18F7C0C-EDB4-BA4B-87F4-16C2D9CE834B}"/>
              </a:ext>
            </a:extLst>
          </p:cNvPr>
          <p:cNvGrpSpPr/>
          <p:nvPr/>
        </p:nvGrpSpPr>
        <p:grpSpPr>
          <a:xfrm>
            <a:off x="5181520" y="1987672"/>
            <a:ext cx="3505271" cy="3610678"/>
            <a:chOff x="0" y="0"/>
            <a:chExt cx="2343311" cy="2060002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AC1666-2F12-BE42-988F-AF2B18C45790}"/>
                </a:ext>
              </a:extLst>
            </p:cNvPr>
            <p:cNvSpPr/>
            <p:nvPr/>
          </p:nvSpPr>
          <p:spPr>
            <a:xfrm>
              <a:off x="851649" y="0"/>
              <a:ext cx="640080" cy="640080"/>
            </a:xfrm>
            <a:prstGeom prst="ellipse">
              <a:avLst/>
            </a:prstGeom>
            <a:gradFill>
              <a:gsLst>
                <a:gs pos="38000">
                  <a:schemeClr val="accent1">
                    <a:lumMod val="68000"/>
                    <a:lumOff val="32000"/>
                  </a:schemeClr>
                </a:gs>
                <a:gs pos="0">
                  <a:srgbClr val="C0000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0800000" scaled="0"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24B9F64-359F-A242-9E39-A098133F7EC7}"/>
                </a:ext>
              </a:extLst>
            </p:cNvPr>
            <p:cNvSpPr/>
            <p:nvPr/>
          </p:nvSpPr>
          <p:spPr>
            <a:xfrm>
              <a:off x="859084" y="1419922"/>
              <a:ext cx="640080" cy="640080"/>
            </a:xfrm>
            <a:prstGeom prst="ellipse">
              <a:avLst/>
            </a:prstGeom>
            <a:gradFill>
              <a:gsLst>
                <a:gs pos="63000">
                  <a:schemeClr val="accent6">
                    <a:lumMod val="60000"/>
                    <a:lumOff val="40000"/>
                  </a:schemeClr>
                </a:gs>
                <a:gs pos="0">
                  <a:srgbClr val="C00000"/>
                </a:gs>
              </a:gsLst>
              <a:lin ang="10800000" scaled="0"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2.1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616F348-3C09-EB4A-8210-D99BAE4938AC}"/>
                </a:ext>
              </a:extLst>
            </p:cNvPr>
            <p:cNvSpPr/>
            <p:nvPr/>
          </p:nvSpPr>
          <p:spPr>
            <a:xfrm>
              <a:off x="0" y="0"/>
              <a:ext cx="640080" cy="64008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8000"/>
                    <a:lumOff val="32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1.2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AA2FE97-0A59-AD4C-AFEA-8095673956A6}"/>
                </a:ext>
              </a:extLst>
            </p:cNvPr>
            <p:cNvSpPr/>
            <p:nvPr/>
          </p:nvSpPr>
          <p:spPr>
            <a:xfrm>
              <a:off x="0" y="1419922"/>
              <a:ext cx="640080" cy="640080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10800000" scaled="0"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1.1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5D5D5E4-FCDA-5D47-92CA-4D6213D62074}"/>
                </a:ext>
              </a:extLst>
            </p:cNvPr>
            <p:cNvSpPr/>
            <p:nvPr/>
          </p:nvSpPr>
          <p:spPr>
            <a:xfrm>
              <a:off x="1703231" y="0"/>
              <a:ext cx="640080" cy="64008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8000"/>
                    <a:lumOff val="32000"/>
                  </a:schemeClr>
                </a:gs>
                <a:gs pos="0">
                  <a:srgbClr val="C00000"/>
                </a:gs>
              </a:gsLst>
              <a:lin ang="10800000" scaled="0"/>
            </a:gradFill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7EEEA7B-A432-D440-86BE-5C98479FAC02}"/>
                </a:ext>
              </a:extLst>
            </p:cNvPr>
            <p:cNvSpPr/>
            <p:nvPr/>
          </p:nvSpPr>
          <p:spPr>
            <a:xfrm>
              <a:off x="1703231" y="1419922"/>
              <a:ext cx="640080" cy="640080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10800000" scaled="0"/>
            </a:gradFill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3.1</a:t>
              </a:r>
            </a:p>
          </p:txBody>
        </p:sp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5B25C81E-EB40-734A-BA0D-630B720BBC71}"/>
                </a:ext>
              </a:extLst>
            </p:cNvPr>
            <p:cNvCxnSpPr/>
            <p:nvPr/>
          </p:nvCxnSpPr>
          <p:spPr>
            <a:xfrm flipH="1" flipV="1">
              <a:off x="133195" y="672171"/>
              <a:ext cx="45719" cy="722851"/>
            </a:xfrm>
            <a:prstGeom prst="curvedConnector3">
              <a:avLst>
                <a:gd name="adj1" fmla="val 4607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488D076D-E32C-8246-8A7E-CE7F1B638C3D}"/>
                </a:ext>
              </a:extLst>
            </p:cNvPr>
            <p:cNvCxnSpPr/>
            <p:nvPr/>
          </p:nvCxnSpPr>
          <p:spPr>
            <a:xfrm flipH="1">
              <a:off x="471449" y="689208"/>
              <a:ext cx="45085" cy="721995"/>
            </a:xfrm>
            <a:prstGeom prst="curvedConnector3">
              <a:avLst>
                <a:gd name="adj1" fmla="val -43764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6F04430E-6C22-2348-BEFE-D6115A1F8B26}"/>
                </a:ext>
              </a:extLst>
            </p:cNvPr>
            <p:cNvCxnSpPr/>
            <p:nvPr/>
          </p:nvCxnSpPr>
          <p:spPr>
            <a:xfrm flipH="1" flipV="1">
              <a:off x="992277" y="672171"/>
              <a:ext cx="45719" cy="722851"/>
            </a:xfrm>
            <a:prstGeom prst="curvedConnector3">
              <a:avLst>
                <a:gd name="adj1" fmla="val 4607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F2DF99D7-898C-F44C-ACEE-09BCA9AA02ED}"/>
                </a:ext>
              </a:extLst>
            </p:cNvPr>
            <p:cNvCxnSpPr/>
            <p:nvPr/>
          </p:nvCxnSpPr>
          <p:spPr>
            <a:xfrm flipH="1">
              <a:off x="1337966" y="674339"/>
              <a:ext cx="45085" cy="721995"/>
            </a:xfrm>
            <a:prstGeom prst="curvedConnector3">
              <a:avLst>
                <a:gd name="adj1" fmla="val -43764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>
              <a:extLst>
                <a:ext uri="{FF2B5EF4-FFF2-40B4-BE49-F238E27FC236}">
                  <a16:creationId xmlns:a16="http://schemas.microsoft.com/office/drawing/2014/main" id="{84C9E922-4FCF-5846-9DA3-A7F1CFEA0199}"/>
                </a:ext>
              </a:extLst>
            </p:cNvPr>
            <p:cNvCxnSpPr/>
            <p:nvPr/>
          </p:nvCxnSpPr>
          <p:spPr>
            <a:xfrm flipH="1" flipV="1">
              <a:off x="1821557" y="687039"/>
              <a:ext cx="45085" cy="722630"/>
            </a:xfrm>
            <a:prstGeom prst="curvedConnector3">
              <a:avLst>
                <a:gd name="adj1" fmla="val 4607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400150F9-E5C5-E04D-9085-1C0C474DDBF0}"/>
                </a:ext>
              </a:extLst>
            </p:cNvPr>
            <p:cNvCxnSpPr/>
            <p:nvPr/>
          </p:nvCxnSpPr>
          <p:spPr>
            <a:xfrm flipH="1">
              <a:off x="2167244" y="674339"/>
              <a:ext cx="45085" cy="721995"/>
            </a:xfrm>
            <a:prstGeom prst="curvedConnector3">
              <a:avLst>
                <a:gd name="adj1" fmla="val -43764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 Box 133">
            <a:extLst>
              <a:ext uri="{FF2B5EF4-FFF2-40B4-BE49-F238E27FC236}">
                <a16:creationId xmlns:a16="http://schemas.microsoft.com/office/drawing/2014/main" id="{BFC3A36E-0E5A-2740-97CC-7B381A7A33BD}"/>
              </a:ext>
            </a:extLst>
          </p:cNvPr>
          <p:cNvSpPr txBox="1"/>
          <p:nvPr/>
        </p:nvSpPr>
        <p:spPr>
          <a:xfrm>
            <a:off x="6080985" y="5799675"/>
            <a:ext cx="1706440" cy="44456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Non-CSC Hybrid</a:t>
            </a:r>
          </a:p>
        </p:txBody>
      </p:sp>
      <p:sp>
        <p:nvSpPr>
          <p:cNvPr id="106" name="Text Box 133">
            <a:extLst>
              <a:ext uri="{FF2B5EF4-FFF2-40B4-BE49-F238E27FC236}">
                <a16:creationId xmlns:a16="http://schemas.microsoft.com/office/drawing/2014/main" id="{9F968847-07DA-1848-AAEE-1B43FEABF3B3}"/>
              </a:ext>
            </a:extLst>
          </p:cNvPr>
          <p:cNvSpPr txBox="1"/>
          <p:nvPr/>
        </p:nvSpPr>
        <p:spPr>
          <a:xfrm>
            <a:off x="6256198" y="1544930"/>
            <a:ext cx="1356015" cy="26941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CSC Hybrid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F5A46BB-2E16-D643-AE0E-52ADD1B33B47}"/>
              </a:ext>
            </a:extLst>
          </p:cNvPr>
          <p:cNvSpPr txBox="1"/>
          <p:nvPr/>
        </p:nvSpPr>
        <p:spPr>
          <a:xfrm>
            <a:off x="199546" y="5793861"/>
            <a:ext cx="565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IL-6: Interleukin 6 is a pro-inflammatory cytokine with the maintenance of EMT “stemness” </a:t>
            </a:r>
          </a:p>
        </p:txBody>
      </p:sp>
    </p:spTree>
    <p:extLst>
      <p:ext uri="{BB962C8B-B14F-4D97-AF65-F5344CB8AC3E}">
        <p14:creationId xmlns:p14="http://schemas.microsoft.com/office/powerpoint/2010/main" val="382893866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Shear Stress Force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3716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281452-481B-6C4D-874F-F698B408FD03}"/>
                  </a:ext>
                </a:extLst>
              </p:cNvPr>
              <p:cNvSpPr/>
              <p:nvPr/>
            </p:nvSpPr>
            <p:spPr>
              <a:xfrm>
                <a:off x="990600" y="1733107"/>
                <a:ext cx="777240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𝑆h𝑒𝑎𝑟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𝑆𝑡𝑟𝑒𝑠𝑠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3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𝒯</m:t>
                    </m:r>
                    <m:r>
                      <a:rPr lang="en-US" sz="30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3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𝜋𝜇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30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/4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3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3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281452-481B-6C4D-874F-F698B408F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33107"/>
                <a:ext cx="7772400" cy="553998"/>
              </a:xfrm>
              <a:prstGeom prst="rect">
                <a:avLst/>
              </a:prstGeom>
              <a:blipFill>
                <a:blip r:embed="rId3"/>
                <a:stretch>
                  <a:fillRect l="-48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693A96-913C-FB47-88C0-9B148511431D}"/>
                  </a:ext>
                </a:extLst>
              </p:cNvPr>
              <p:cNvSpPr txBox="1"/>
              <p:nvPr/>
            </p:nvSpPr>
            <p:spPr>
              <a:xfrm>
                <a:off x="990600" y="2648611"/>
                <a:ext cx="7315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depth of medium and L = length of flask),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viscosity of medium,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= 0.035,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= time for 1 cycle in seconds.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693A96-913C-FB47-88C0-9B1485114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648611"/>
                <a:ext cx="7315200" cy="923330"/>
              </a:xfrm>
              <a:prstGeom prst="rect">
                <a:avLst/>
              </a:prstGeom>
              <a:blipFill>
                <a:blip r:embed="rId4"/>
                <a:stretch>
                  <a:fillRect l="-693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BB6328D-2580-684B-9347-670D85C443D9}"/>
              </a:ext>
            </a:extLst>
          </p:cNvPr>
          <p:cNvSpPr txBox="1"/>
          <p:nvPr/>
        </p:nvSpPr>
        <p:spPr>
          <a:xfrm>
            <a:off x="838200" y="3733800"/>
            <a:ext cx="731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Function:</a:t>
            </a:r>
          </a:p>
          <a:p>
            <a:r>
              <a:rPr lang="en-US" dirty="0"/>
              <a:t>void (*</a:t>
            </a:r>
            <a:r>
              <a:rPr lang="en-US" dirty="0" err="1"/>
              <a:t>update_velocity</a:t>
            </a:r>
            <a:r>
              <a:rPr lang="en-US" dirty="0"/>
              <a:t>)( Cell* </a:t>
            </a:r>
            <a:r>
              <a:rPr lang="en-US" dirty="0" err="1"/>
              <a:t>pCell</a:t>
            </a:r>
            <a:r>
              <a:rPr lang="en-US" dirty="0"/>
              <a:t>, Phenotype&amp; phenotype, double dt );</a:t>
            </a:r>
          </a:p>
          <a:p>
            <a:endParaRPr lang="en-US" dirty="0"/>
          </a:p>
          <a:p>
            <a:pPr marL="296862" indent="-285750">
              <a:buFontTx/>
              <a:buChar char="-"/>
            </a:pPr>
            <a:r>
              <a:rPr lang="en-US" dirty="0" err="1"/>
              <a:t>pCell</a:t>
            </a:r>
            <a:r>
              <a:rPr lang="en-US" dirty="0"/>
              <a:t>: pointer to cell</a:t>
            </a:r>
          </a:p>
          <a:p>
            <a:pPr marL="285750" indent="-285750">
              <a:buFontTx/>
              <a:buChar char="-"/>
            </a:pPr>
            <a:r>
              <a:rPr lang="en-US" dirty="0"/>
              <a:t>Phenotype: phenotype of cell</a:t>
            </a:r>
          </a:p>
          <a:p>
            <a:pPr marL="285750" indent="-285750">
              <a:buFontTx/>
              <a:buChar char="-"/>
            </a:pPr>
            <a:r>
              <a:rPr lang="en-US"/>
              <a:t>dt</a:t>
            </a:r>
            <a:r>
              <a:rPr lang="en-US" dirty="0"/>
              <a:t>:  time</a:t>
            </a:r>
          </a:p>
        </p:txBody>
      </p:sp>
    </p:spTree>
    <p:extLst>
      <p:ext uri="{BB962C8B-B14F-4D97-AF65-F5344CB8AC3E}">
        <p14:creationId xmlns:p14="http://schemas.microsoft.com/office/powerpoint/2010/main" val="1601841176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Rate of proliferation</a:t>
            </a:r>
          </a:p>
          <a:p>
            <a:r>
              <a:rPr lang="en-US" dirty="0"/>
              <a:t>Frictional Forces</a:t>
            </a:r>
          </a:p>
          <a:p>
            <a:r>
              <a:rPr lang="en-US" dirty="0"/>
              <a:t>Cell Cell Forces</a:t>
            </a:r>
          </a:p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Questions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9F01466-5CEB-AF40-A3DE-C6F3D37F190A}"/>
              </a:ext>
            </a:extLst>
          </p:cNvPr>
          <p:cNvSpPr/>
          <p:nvPr/>
        </p:nvSpPr>
        <p:spPr>
          <a:xfrm>
            <a:off x="457200" y="5257800"/>
            <a:ext cx="1059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71494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971992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Methods – In Lab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3FCB2-3073-FE49-B8AC-3B9C02597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0" y="1371600"/>
            <a:ext cx="3276600" cy="47545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Seeded with P95 </a:t>
            </a:r>
            <a:r>
              <a:rPr lang="en-US" dirty="0" err="1"/>
              <a:t>wtXIAP</a:t>
            </a:r>
            <a:r>
              <a:rPr lang="en-US" dirty="0"/>
              <a:t> SUM149 cells (IBC) at a density of 10,000 images per well</a:t>
            </a:r>
          </a:p>
          <a:p>
            <a:r>
              <a:rPr lang="en-US" dirty="0"/>
              <a:t>Images were taken of each well every 24 hours for 7 days after seeding </a:t>
            </a:r>
          </a:p>
          <a:p>
            <a:r>
              <a:rPr lang="en-US" dirty="0"/>
              <a:t>ImageJ Analysis to obtain Tumor Emboli Area</a:t>
            </a:r>
          </a:p>
          <a:p>
            <a:pPr lvl="1"/>
            <a:r>
              <a:rPr lang="en-US" dirty="0"/>
              <a:t>Circularity: 0.25 – 1.00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1F2A5F-74DF-9F4C-9639-E6D3F988C532}"/>
              </a:ext>
            </a:extLst>
          </p:cNvPr>
          <p:cNvSpPr txBox="1"/>
          <p:nvPr/>
        </p:nvSpPr>
        <p:spPr>
          <a:xfrm>
            <a:off x="2347694" y="5320612"/>
            <a:ext cx="744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5(2)</a:t>
            </a:r>
          </a:p>
        </p:txBody>
      </p:sp>
      <p:pic>
        <p:nvPicPr>
          <p:cNvPr id="36" name="Picture 35" descr="A close up of a keyboard&#10;&#10;Description automatically generated">
            <a:extLst>
              <a:ext uri="{FF2B5EF4-FFF2-40B4-BE49-F238E27FC236}">
                <a16:creationId xmlns:a16="http://schemas.microsoft.com/office/drawing/2014/main" id="{9C358F5C-A68C-2D43-8022-BD4892873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7" y="2009448"/>
            <a:ext cx="4787764" cy="33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7795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47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Three Cell Types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Epithelial (motile, proliferative: 0.000925 /min)</a:t>
            </a:r>
          </a:p>
          <a:p>
            <a:pPr lvl="1"/>
            <a:r>
              <a:rPr lang="en-US" dirty="0"/>
              <a:t>Mesenchymal (motile)</a:t>
            </a:r>
          </a:p>
          <a:p>
            <a:pPr lvl="1"/>
            <a:r>
              <a:rPr lang="en-US" dirty="0"/>
              <a:t>Cancer Steam Cells (CSC) (motile, proliferative)</a:t>
            </a:r>
          </a:p>
          <a:p>
            <a:r>
              <a:rPr lang="en-US" dirty="0"/>
              <a:t>Cell Model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Live</a:t>
            </a:r>
          </a:p>
          <a:p>
            <a:pPr lvl="1"/>
            <a:r>
              <a:rPr lang="en-US" dirty="0"/>
              <a:t>Flow cytometry separated cycle model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Initial oxygen concentration at 38 mmHg </a:t>
            </a:r>
          </a:p>
          <a:p>
            <a:pPr lvl="1"/>
            <a:r>
              <a:rPr lang="en-US" dirty="0"/>
              <a:t>Oxygen-dependent cell proliferation and death rates</a:t>
            </a:r>
          </a:p>
          <a:p>
            <a:pPr lvl="1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Methods – Computational Tumor Set Up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AD7F34-7E92-1345-A615-D56095D74278}"/>
              </a:ext>
            </a:extLst>
          </p:cNvPr>
          <p:cNvSpPr txBox="1"/>
          <p:nvPr/>
        </p:nvSpPr>
        <p:spPr>
          <a:xfrm>
            <a:off x="457200" y="5987535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Simulation Rate 1/min unit: 18 hr = 0.000925 /min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962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Live Models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Methods – Epithelial Cell Model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clock, table&#10;&#10;Description automatically generated">
            <a:extLst>
              <a:ext uri="{FF2B5EF4-FFF2-40B4-BE49-F238E27FC236}">
                <a16:creationId xmlns:a16="http://schemas.microsoft.com/office/drawing/2014/main" id="{2D026F82-88D0-A544-8172-35FF5E3EE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78456"/>
            <a:ext cx="4400192" cy="15505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215CA-26F3-7049-AF03-52A80BF8E55F}"/>
              </a:ext>
            </a:extLst>
          </p:cNvPr>
          <p:cNvSpPr/>
          <p:nvPr/>
        </p:nvSpPr>
        <p:spPr>
          <a:xfrm>
            <a:off x="762000" y="3450919"/>
            <a:ext cx="79248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CMR12"/>
              </a:rPr>
              <a:t>Transition rate from the </a:t>
            </a:r>
            <a:r>
              <a:rPr lang="en-US" sz="3000" b="1" dirty="0">
                <a:latin typeface="CMR12"/>
              </a:rPr>
              <a:t>Live state </a:t>
            </a:r>
            <a:r>
              <a:rPr lang="en-US" sz="3000" dirty="0">
                <a:latin typeface="CMR12"/>
              </a:rPr>
              <a:t>to the </a:t>
            </a:r>
            <a:r>
              <a:rPr lang="en-US" sz="3000" b="1" dirty="0">
                <a:latin typeface="CMR12"/>
              </a:rPr>
              <a:t>Live state </a:t>
            </a:r>
            <a:r>
              <a:rPr lang="en-US" sz="3000" dirty="0">
                <a:latin typeface="CMR12"/>
              </a:rPr>
              <a:t>is</a:t>
            </a:r>
          </a:p>
          <a:p>
            <a:pPr algn="ctr"/>
            <a:br>
              <a:rPr lang="en-US" sz="3000" b="1" dirty="0">
                <a:latin typeface="CMR12"/>
              </a:rPr>
            </a:br>
            <a:r>
              <a:rPr lang="en-US" sz="3000" dirty="0">
                <a:solidFill>
                  <a:srgbClr val="FF0000"/>
                </a:solidFill>
                <a:latin typeface="CMTT12"/>
              </a:rPr>
              <a:t>transition rate</a:t>
            </a:r>
            <a:r>
              <a:rPr lang="en-US" sz="3000" dirty="0">
                <a:solidFill>
                  <a:srgbClr val="FF0000"/>
                </a:solidFill>
                <a:latin typeface="CMR12"/>
              </a:rPr>
              <a:t>(0</a:t>
            </a:r>
            <a:r>
              <a:rPr lang="en-US" sz="3000" dirty="0">
                <a:solidFill>
                  <a:srgbClr val="FF0000"/>
                </a:solidFill>
                <a:latin typeface="CMMI12"/>
              </a:rPr>
              <a:t>, </a:t>
            </a:r>
            <a:r>
              <a:rPr lang="en-US" sz="3000" dirty="0">
                <a:solidFill>
                  <a:srgbClr val="FF0000"/>
                </a:solidFill>
                <a:latin typeface="CMR12"/>
              </a:rPr>
              <a:t>0) = </a:t>
            </a:r>
            <a:r>
              <a:rPr lang="en-US" sz="3000" dirty="0">
                <a:solidFill>
                  <a:srgbClr val="FF0000"/>
                </a:solidFill>
                <a:latin typeface="CMMI12"/>
              </a:rPr>
              <a:t>b</a:t>
            </a:r>
          </a:p>
          <a:p>
            <a:pPr algn="ctr"/>
            <a:r>
              <a:rPr lang="en-US" sz="3000" dirty="0">
                <a:solidFill>
                  <a:srgbClr val="FF0000"/>
                </a:solidFill>
                <a:latin typeface="CMMI12"/>
              </a:rPr>
              <a:t>			  	</a:t>
            </a:r>
            <a:r>
              <a:rPr lang="en-US" sz="3000" dirty="0">
                <a:latin typeface="CMMI12"/>
              </a:rPr>
              <a:t>= 18 </a:t>
            </a:r>
            <a:r>
              <a:rPr lang="en-US" sz="3000" dirty="0" err="1">
                <a:latin typeface="CMMI12"/>
              </a:rPr>
              <a:t>hr</a:t>
            </a:r>
            <a:endParaRPr lang="en-US" sz="3000" dirty="0">
              <a:latin typeface="CMMI12"/>
            </a:endParaRPr>
          </a:p>
          <a:p>
            <a:pPr algn="ctr"/>
            <a:r>
              <a:rPr lang="en-US" sz="3000" dirty="0">
                <a:solidFill>
                  <a:srgbClr val="FF0000"/>
                </a:solidFill>
                <a:latin typeface="CMMI12"/>
              </a:rPr>
              <a:t>				         = </a:t>
            </a:r>
            <a:r>
              <a:rPr lang="en-US" sz="3200" dirty="0">
                <a:solidFill>
                  <a:srgbClr val="FF0000"/>
                </a:solidFill>
              </a:rPr>
              <a:t>0.000925</a:t>
            </a:r>
            <a:endParaRPr lang="en-US" sz="3000" dirty="0">
              <a:solidFill>
                <a:srgbClr val="FF0000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CA7E185-5CEF-C34A-B5E8-0FFB226E9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17" y="2155761"/>
            <a:ext cx="1003300" cy="62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F3FC3-5AE5-7A4A-84B5-245CF85DC49B}"/>
              </a:ext>
            </a:extLst>
          </p:cNvPr>
          <p:cNvSpPr txBox="1"/>
          <p:nvPr/>
        </p:nvSpPr>
        <p:spPr>
          <a:xfrm>
            <a:off x="5157574" y="1837229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Rates between Phases (1/min units)</a:t>
            </a:r>
          </a:p>
        </p:txBody>
      </p:sp>
    </p:spTree>
    <p:extLst>
      <p:ext uri="{BB962C8B-B14F-4D97-AF65-F5344CB8AC3E}">
        <p14:creationId xmlns:p14="http://schemas.microsoft.com/office/powerpoint/2010/main" val="316402309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Death Models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Methods – Epithelial Death Model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E7913AC-4E62-8E44-94C8-F591D3B60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8" t="3724" r="44444" b="67701"/>
          <a:stretch/>
        </p:blipFill>
        <p:spPr>
          <a:xfrm>
            <a:off x="685800" y="2107055"/>
            <a:ext cx="4343400" cy="147900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5F2D33D-E683-5C4B-9F5F-28D45E73A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87" y="2522423"/>
            <a:ext cx="2895600" cy="69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097080-E36F-854B-A67F-A18752CF3BBE}"/>
              </a:ext>
            </a:extLst>
          </p:cNvPr>
          <p:cNvSpPr txBox="1"/>
          <p:nvPr/>
        </p:nvSpPr>
        <p:spPr>
          <a:xfrm>
            <a:off x="609600" y="3554883"/>
            <a:ext cx="441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graph structure of the Apoptosis death cycle model. The default phase is marked “start,” and the cell is removed as marked.‘ 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3160F-56C8-DE42-AD39-823CB987501E}"/>
              </a:ext>
            </a:extLst>
          </p:cNvPr>
          <p:cNvSpPr txBox="1"/>
          <p:nvPr/>
        </p:nvSpPr>
        <p:spPr>
          <a:xfrm>
            <a:off x="5033387" y="210705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Rates between Phases (1/min units)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BB594-8B12-8A40-B67F-82567D12E7B8}"/>
              </a:ext>
            </a:extLst>
          </p:cNvPr>
          <p:cNvSpPr txBox="1"/>
          <p:nvPr/>
        </p:nvSpPr>
        <p:spPr>
          <a:xfrm>
            <a:off x="593833" y="4111282"/>
            <a:ext cx="8020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Initialized </a:t>
            </a:r>
            <a:r>
              <a:rPr lang="en-US" sz="2500" dirty="0">
                <a:solidFill>
                  <a:srgbClr val="FF0000"/>
                </a:solidFill>
              </a:rPr>
              <a:t>apoptotic death rate to 0 </a:t>
            </a:r>
            <a:r>
              <a:rPr lang="en-US" sz="2500" dirty="0"/>
              <a:t>– no epithelial cells are dying </a:t>
            </a:r>
          </a:p>
        </p:txBody>
      </p:sp>
    </p:spTree>
    <p:extLst>
      <p:ext uri="{BB962C8B-B14F-4D97-AF65-F5344CB8AC3E}">
        <p14:creationId xmlns:p14="http://schemas.microsoft.com/office/powerpoint/2010/main" val="291766883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5491" r="1388" b="1851"/>
          <a:stretch/>
        </p:blipFill>
        <p:spPr bwMode="auto">
          <a:xfrm>
            <a:off x="0" y="1010093"/>
            <a:ext cx="9144000" cy="58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19881"/>
            <a:ext cx="8229600" cy="1096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Stage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54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F8D1D-AF60-DA43-B50B-F788A8272608}"/>
              </a:ext>
            </a:extLst>
          </p:cNvPr>
          <p:cNvCxnSpPr>
            <a:cxnSpLocks/>
          </p:cNvCxnSpPr>
          <p:nvPr/>
        </p:nvCxnSpPr>
        <p:spPr>
          <a:xfrm>
            <a:off x="4035169" y="4047438"/>
            <a:ext cx="1073662" cy="44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00BFC7-5F46-DA48-BA60-2B9FCBB450F3}"/>
              </a:ext>
            </a:extLst>
          </p:cNvPr>
          <p:cNvSpPr txBox="1"/>
          <p:nvPr/>
        </p:nvSpPr>
        <p:spPr>
          <a:xfrm>
            <a:off x="762000" y="1486435"/>
            <a:ext cx="3091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Sporadic Cells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AB038B-32F1-4649-B337-D94B6522F746}"/>
              </a:ext>
            </a:extLst>
          </p:cNvPr>
          <p:cNvSpPr/>
          <p:nvPr/>
        </p:nvSpPr>
        <p:spPr>
          <a:xfrm>
            <a:off x="5590595" y="1486435"/>
            <a:ext cx="2791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Tumor Emboli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42152-07F5-824C-A177-CC5ADED888AA}"/>
              </a:ext>
            </a:extLst>
          </p:cNvPr>
          <p:cNvSpPr txBox="1"/>
          <p:nvPr/>
        </p:nvSpPr>
        <p:spPr>
          <a:xfrm>
            <a:off x="796724" y="41910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Epithelial cell spread out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Bias direction for other epithelial cells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Apply shear stress force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048B5-1D44-2B4C-88BD-56A5EA4F4D7F}"/>
              </a:ext>
            </a:extLst>
          </p:cNvPr>
          <p:cNvSpPr txBox="1"/>
          <p:nvPr/>
        </p:nvSpPr>
        <p:spPr>
          <a:xfrm>
            <a:off x="5511800" y="41148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Neurotic cycle once cells are in the core of the tumor/oxygen deprived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Continuation of shear stress force</a:t>
            </a:r>
          </a:p>
        </p:txBody>
      </p:sp>
      <p:pic>
        <p:nvPicPr>
          <p:cNvPr id="9" name="Picture 8" descr="A picture containing rain, snow, flying, standing&#10;&#10;Description automatically generated">
            <a:extLst>
              <a:ext uri="{FF2B5EF4-FFF2-40B4-BE49-F238E27FC236}">
                <a16:creationId xmlns:a16="http://schemas.microsoft.com/office/drawing/2014/main" id="{1138021E-8AC0-CF4D-B639-7D89E3828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36" y="2149554"/>
            <a:ext cx="2596896" cy="1940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icture containing flying, sitting, white, plane&#10;&#10;Description automatically generated">
            <a:extLst>
              <a:ext uri="{FF2B5EF4-FFF2-40B4-BE49-F238E27FC236}">
                <a16:creationId xmlns:a16="http://schemas.microsoft.com/office/drawing/2014/main" id="{96CC4F73-99B1-D443-8795-AF30D23718D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32358"/>
          <a:stretch/>
        </p:blipFill>
        <p:spPr>
          <a:xfrm>
            <a:off x="5687849" y="2095623"/>
            <a:ext cx="2596896" cy="1938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32124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13673</TotalTime>
  <Words>2114</Words>
  <Application>Microsoft Macintosh PowerPoint</Application>
  <PresentationFormat>On-screen Show (4:3)</PresentationFormat>
  <Paragraphs>569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Bookman Old Style</vt:lpstr>
      <vt:lpstr>Calibri</vt:lpstr>
      <vt:lpstr>Calisto MT</vt:lpstr>
      <vt:lpstr>Cambria Math</vt:lpstr>
      <vt:lpstr>CMMI12</vt:lpstr>
      <vt:lpstr>CMR12</vt:lpstr>
      <vt:lpstr>CMTT12</vt:lpstr>
      <vt:lpstr>Gill Sans MT</vt:lpstr>
      <vt:lpstr>Helvetica</vt:lpstr>
      <vt:lpstr>Times New Roman</vt:lpstr>
      <vt:lpstr>Office Theme</vt:lpstr>
      <vt:lpstr>PowerPoint Presentation</vt:lpstr>
      <vt:lpstr>Research Goal</vt:lpstr>
      <vt:lpstr>Background</vt:lpstr>
      <vt:lpstr>Experimental Aims</vt:lpstr>
      <vt:lpstr>Methods – In Lab</vt:lpstr>
      <vt:lpstr>Methods – Computational Tumor Set Up </vt:lpstr>
      <vt:lpstr>Methods – Epithelial Cell Model</vt:lpstr>
      <vt:lpstr>Methods – Epithelial Death Model</vt:lpstr>
      <vt:lpstr>PowerPoint Presentation</vt:lpstr>
      <vt:lpstr>Methods – Epithelial Motility Bias</vt:lpstr>
      <vt:lpstr>Additional Parameters</vt:lpstr>
      <vt:lpstr>Epithelial Taxis Function –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 Features</vt:lpstr>
      <vt:lpstr>Future Model For Cells</vt:lpstr>
      <vt:lpstr>Future Death Model</vt:lpstr>
      <vt:lpstr>Flow Cytometry To Obtain Rates – Future</vt:lpstr>
      <vt:lpstr>EMT Model</vt:lpstr>
      <vt:lpstr>EMT Model</vt:lpstr>
      <vt:lpstr>EMT Model</vt:lpstr>
      <vt:lpstr>EMT Model</vt:lpstr>
      <vt:lpstr>Shear Stress Force</vt:lpstr>
      <vt:lpstr>Questions</vt:lpstr>
    </vt:vector>
  </TitlesOfParts>
  <Company>Duke University Health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SUM149 Tumor Emboli Growth Following PAH Mixture Exposure</dc:title>
  <dc:creator>Duke Surgery</dc:creator>
  <cp:lastModifiedBy>Jair Nino Espino</cp:lastModifiedBy>
  <cp:revision>147</cp:revision>
  <dcterms:created xsi:type="dcterms:W3CDTF">2017-07-06T15:53:27Z</dcterms:created>
  <dcterms:modified xsi:type="dcterms:W3CDTF">2020-05-21T22:26:38Z</dcterms:modified>
</cp:coreProperties>
</file>